
<file path=[Content_Types].xml><?xml version="1.0" encoding="utf-8"?>
<Types xmlns="http://schemas.openxmlformats.org/package/2006/content-types">
  <Default Extension="png" ContentType="image/png"/>
  <Default Extension="tmp"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notesSlides/notesSlide22.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26.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notesSlides/notesSlide27.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7" r:id="rId1"/>
  </p:sldMasterIdLst>
  <p:notesMasterIdLst>
    <p:notesMasterId r:id="rId41"/>
  </p:notesMasterIdLst>
  <p:sldIdLst>
    <p:sldId id="270" r:id="rId2"/>
    <p:sldId id="364" r:id="rId3"/>
    <p:sldId id="325" r:id="rId4"/>
    <p:sldId id="363" r:id="rId5"/>
    <p:sldId id="365" r:id="rId6"/>
    <p:sldId id="366" r:id="rId7"/>
    <p:sldId id="326" r:id="rId8"/>
    <p:sldId id="349" r:id="rId9"/>
    <p:sldId id="353" r:id="rId10"/>
    <p:sldId id="327" r:id="rId11"/>
    <p:sldId id="328" r:id="rId12"/>
    <p:sldId id="329" r:id="rId13"/>
    <p:sldId id="330" r:id="rId14"/>
    <p:sldId id="331" r:id="rId15"/>
    <p:sldId id="332" r:id="rId16"/>
    <p:sldId id="372" r:id="rId17"/>
    <p:sldId id="333" r:id="rId18"/>
    <p:sldId id="368" r:id="rId19"/>
    <p:sldId id="369" r:id="rId20"/>
    <p:sldId id="334" r:id="rId21"/>
    <p:sldId id="335" r:id="rId22"/>
    <p:sldId id="281" r:id="rId23"/>
    <p:sldId id="282" r:id="rId24"/>
    <p:sldId id="354" r:id="rId25"/>
    <p:sldId id="370" r:id="rId26"/>
    <p:sldId id="287" r:id="rId27"/>
    <p:sldId id="288" r:id="rId28"/>
    <p:sldId id="289" r:id="rId29"/>
    <p:sldId id="311" r:id="rId30"/>
    <p:sldId id="337" r:id="rId31"/>
    <p:sldId id="348" r:id="rId32"/>
    <p:sldId id="351" r:id="rId33"/>
    <p:sldId id="355" r:id="rId34"/>
    <p:sldId id="352" r:id="rId35"/>
    <p:sldId id="358" r:id="rId36"/>
    <p:sldId id="361" r:id="rId37"/>
    <p:sldId id="356" r:id="rId38"/>
    <p:sldId id="290" r:id="rId39"/>
    <p:sldId id="357" r:id="rId40"/>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autoAdjust="0"/>
    <p:restoredTop sz="77268" autoAdjust="0"/>
  </p:normalViewPr>
  <p:slideViewPr>
    <p:cSldViewPr>
      <p:cViewPr varScale="1">
        <p:scale>
          <a:sx n="62" d="100"/>
          <a:sy n="62" d="100"/>
        </p:scale>
        <p:origin x="1400" y="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8110A4D-3F5E-4135-8A9F-CAF8BD865382}"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US"/>
        </a:p>
      </dgm:t>
    </dgm:pt>
    <dgm:pt modelId="{746407FD-1023-4207-8A6F-8D6782650E11}">
      <dgm:prSet phldrT="[Text]"/>
      <dgm:spPr>
        <a:effectLst>
          <a:outerShdw blurRad="50800" dist="38100" dir="2700000" algn="tl" rotWithShape="0">
            <a:prstClr val="black">
              <a:alpha val="40000"/>
            </a:prstClr>
          </a:outerShdw>
        </a:effectLst>
      </dgm:spPr>
      <dgm:t>
        <a:bodyPr/>
        <a:lstStyle/>
        <a:p>
          <a:r>
            <a:rPr lang="en-US" dirty="0"/>
            <a:t>Planning</a:t>
          </a:r>
        </a:p>
      </dgm:t>
    </dgm:pt>
    <dgm:pt modelId="{7B6FAAAB-269F-4CC4-8442-29D9B5032544}" type="parTrans" cxnId="{861D5ABE-FC74-4203-BA70-713D604D7945}">
      <dgm:prSet/>
      <dgm:spPr/>
      <dgm:t>
        <a:bodyPr/>
        <a:lstStyle/>
        <a:p>
          <a:endParaRPr lang="en-US"/>
        </a:p>
      </dgm:t>
    </dgm:pt>
    <dgm:pt modelId="{5E05B78C-094A-4509-9654-09D2F26F3FFD}" type="sibTrans" cxnId="{861D5ABE-FC74-4203-BA70-713D604D7945}">
      <dgm:prSet/>
      <dgm:spPr>
        <a:ln w="63500">
          <a:solidFill>
            <a:schemeClr val="tx2"/>
          </a:solidFill>
        </a:ln>
      </dgm:spPr>
      <dgm:t>
        <a:bodyPr/>
        <a:lstStyle/>
        <a:p>
          <a:endParaRPr lang="en-US"/>
        </a:p>
      </dgm:t>
    </dgm:pt>
    <dgm:pt modelId="{C80A8738-ACA8-4E35-A7C5-DA04AA9E6147}">
      <dgm:prSet phldrT="[Text]"/>
      <dgm:spPr>
        <a:effectLst>
          <a:outerShdw blurRad="50800" dist="38100" dir="2700000" algn="tl" rotWithShape="0">
            <a:prstClr val="black">
              <a:alpha val="40000"/>
            </a:prstClr>
          </a:outerShdw>
        </a:effectLst>
      </dgm:spPr>
      <dgm:t>
        <a:bodyPr/>
        <a:lstStyle/>
        <a:p>
          <a:r>
            <a:rPr lang="en-US" dirty="0"/>
            <a:t>Analysis</a:t>
          </a:r>
        </a:p>
      </dgm:t>
    </dgm:pt>
    <dgm:pt modelId="{118471EF-ADB4-4EEF-BD87-24A1F28669BF}" type="parTrans" cxnId="{8D42E35A-4FD1-474D-A81F-5FE06D8AAA22}">
      <dgm:prSet/>
      <dgm:spPr/>
      <dgm:t>
        <a:bodyPr/>
        <a:lstStyle/>
        <a:p>
          <a:endParaRPr lang="en-US"/>
        </a:p>
      </dgm:t>
    </dgm:pt>
    <dgm:pt modelId="{6BAC6641-6F16-42C7-9628-222D46D6B99E}" type="sibTrans" cxnId="{8D42E35A-4FD1-474D-A81F-5FE06D8AAA22}">
      <dgm:prSet/>
      <dgm:spPr>
        <a:ln w="63500">
          <a:solidFill>
            <a:schemeClr val="tx2"/>
          </a:solidFill>
        </a:ln>
      </dgm:spPr>
      <dgm:t>
        <a:bodyPr/>
        <a:lstStyle/>
        <a:p>
          <a:endParaRPr lang="en-US"/>
        </a:p>
      </dgm:t>
    </dgm:pt>
    <dgm:pt modelId="{8B338C84-75DE-490B-B7BD-E14CF644700D}">
      <dgm:prSet phldrT="[Text]"/>
      <dgm:spPr>
        <a:effectLst>
          <a:outerShdw blurRad="50800" dist="38100" dir="2700000" algn="tl" rotWithShape="0">
            <a:prstClr val="black">
              <a:alpha val="40000"/>
            </a:prstClr>
          </a:outerShdw>
        </a:effectLst>
      </dgm:spPr>
      <dgm:t>
        <a:bodyPr/>
        <a:lstStyle/>
        <a:p>
          <a:r>
            <a:rPr lang="en-US" dirty="0"/>
            <a:t>Design</a:t>
          </a:r>
        </a:p>
      </dgm:t>
    </dgm:pt>
    <dgm:pt modelId="{AF723A37-A4F6-46ED-B77D-4EC8872C222B}" type="parTrans" cxnId="{75E66621-FE1B-4784-91DA-B57E1A272B49}">
      <dgm:prSet/>
      <dgm:spPr/>
      <dgm:t>
        <a:bodyPr/>
        <a:lstStyle/>
        <a:p>
          <a:endParaRPr lang="en-US"/>
        </a:p>
      </dgm:t>
    </dgm:pt>
    <dgm:pt modelId="{CC63CE4D-9440-4F4D-8A92-796B92B85288}" type="sibTrans" cxnId="{75E66621-FE1B-4784-91DA-B57E1A272B49}">
      <dgm:prSet/>
      <dgm:spPr>
        <a:ln w="63500">
          <a:solidFill>
            <a:schemeClr val="tx2"/>
          </a:solidFill>
        </a:ln>
      </dgm:spPr>
      <dgm:t>
        <a:bodyPr/>
        <a:lstStyle/>
        <a:p>
          <a:endParaRPr lang="en-US"/>
        </a:p>
      </dgm:t>
    </dgm:pt>
    <dgm:pt modelId="{26B28433-06D5-4A6C-A5BD-D422E2368D1C}">
      <dgm:prSet phldrT="[Text]"/>
      <dgm:spPr>
        <a:effectLst>
          <a:outerShdw blurRad="50800" dist="38100" dir="2700000" algn="tl" rotWithShape="0">
            <a:prstClr val="black">
              <a:alpha val="40000"/>
            </a:prstClr>
          </a:outerShdw>
        </a:effectLst>
      </dgm:spPr>
      <dgm:t>
        <a:bodyPr/>
        <a:lstStyle/>
        <a:p>
          <a:r>
            <a:rPr lang="en-US" dirty="0"/>
            <a:t>Implementation</a:t>
          </a:r>
        </a:p>
      </dgm:t>
    </dgm:pt>
    <dgm:pt modelId="{DB385FBD-7474-4D3F-A1AF-5C3AC297BBB2}" type="parTrans" cxnId="{18DCA477-07DC-4F6D-8F4E-3E0A81C9A54E}">
      <dgm:prSet/>
      <dgm:spPr/>
      <dgm:t>
        <a:bodyPr/>
        <a:lstStyle/>
        <a:p>
          <a:endParaRPr lang="en-US"/>
        </a:p>
      </dgm:t>
    </dgm:pt>
    <dgm:pt modelId="{B1E169FA-2675-4029-A163-F457E76F545E}" type="sibTrans" cxnId="{18DCA477-07DC-4F6D-8F4E-3E0A81C9A54E}">
      <dgm:prSet/>
      <dgm:spPr>
        <a:ln w="63500">
          <a:solidFill>
            <a:schemeClr val="tx2"/>
          </a:solidFill>
        </a:ln>
      </dgm:spPr>
      <dgm:t>
        <a:bodyPr/>
        <a:lstStyle/>
        <a:p>
          <a:endParaRPr lang="en-US"/>
        </a:p>
      </dgm:t>
    </dgm:pt>
    <dgm:pt modelId="{0A3A9FBE-F7C6-41D0-A2A8-F50B183ED97D}" type="pres">
      <dgm:prSet presAssocID="{98110A4D-3F5E-4135-8A9F-CAF8BD865382}" presName="cycle" presStyleCnt="0">
        <dgm:presLayoutVars>
          <dgm:dir/>
          <dgm:resizeHandles val="exact"/>
        </dgm:presLayoutVars>
      </dgm:prSet>
      <dgm:spPr/>
    </dgm:pt>
    <dgm:pt modelId="{256E3A91-2E2F-4ED9-A28A-3DA97D5742E3}" type="pres">
      <dgm:prSet presAssocID="{746407FD-1023-4207-8A6F-8D6782650E11}" presName="node" presStyleLbl="node1" presStyleIdx="0" presStyleCnt="4" custScaleX="146244">
        <dgm:presLayoutVars>
          <dgm:bulletEnabled val="1"/>
        </dgm:presLayoutVars>
      </dgm:prSet>
      <dgm:spPr/>
    </dgm:pt>
    <dgm:pt modelId="{8B1A1E44-0CA3-47B4-B36D-323702FD4456}" type="pres">
      <dgm:prSet presAssocID="{746407FD-1023-4207-8A6F-8D6782650E11}" presName="spNode" presStyleCnt="0"/>
      <dgm:spPr/>
    </dgm:pt>
    <dgm:pt modelId="{47F33915-6B3B-401C-B50F-B22A754E2EF7}" type="pres">
      <dgm:prSet presAssocID="{5E05B78C-094A-4509-9654-09D2F26F3FFD}" presName="sibTrans" presStyleLbl="sibTrans1D1" presStyleIdx="0" presStyleCnt="4"/>
      <dgm:spPr/>
    </dgm:pt>
    <dgm:pt modelId="{28358C13-D8CC-4AD2-A7BF-1189D1A964E3}" type="pres">
      <dgm:prSet presAssocID="{C80A8738-ACA8-4E35-A7C5-DA04AA9E6147}" presName="node" presStyleLbl="node1" presStyleIdx="1" presStyleCnt="4" custScaleX="150619">
        <dgm:presLayoutVars>
          <dgm:bulletEnabled val="1"/>
        </dgm:presLayoutVars>
      </dgm:prSet>
      <dgm:spPr/>
    </dgm:pt>
    <dgm:pt modelId="{7A773DDB-9EA6-40D0-908C-5A4C420FC715}" type="pres">
      <dgm:prSet presAssocID="{C80A8738-ACA8-4E35-A7C5-DA04AA9E6147}" presName="spNode" presStyleCnt="0"/>
      <dgm:spPr/>
    </dgm:pt>
    <dgm:pt modelId="{396D247C-7331-400F-88B3-FB5C75DEFBD2}" type="pres">
      <dgm:prSet presAssocID="{6BAC6641-6F16-42C7-9628-222D46D6B99E}" presName="sibTrans" presStyleLbl="sibTrans1D1" presStyleIdx="1" presStyleCnt="4"/>
      <dgm:spPr/>
    </dgm:pt>
    <dgm:pt modelId="{E5B85177-67DC-46B9-9178-4FD74108A018}" type="pres">
      <dgm:prSet presAssocID="{8B338C84-75DE-490B-B7BD-E14CF644700D}" presName="node" presStyleLbl="node1" presStyleIdx="2" presStyleCnt="4" custScaleX="136822">
        <dgm:presLayoutVars>
          <dgm:bulletEnabled val="1"/>
        </dgm:presLayoutVars>
      </dgm:prSet>
      <dgm:spPr/>
    </dgm:pt>
    <dgm:pt modelId="{35D7A730-924C-49C3-A7BA-CD89FCBCE1AC}" type="pres">
      <dgm:prSet presAssocID="{8B338C84-75DE-490B-B7BD-E14CF644700D}" presName="spNode" presStyleCnt="0"/>
      <dgm:spPr/>
    </dgm:pt>
    <dgm:pt modelId="{D2CA6A8E-22C6-4F9F-B88D-7C12E5956E50}" type="pres">
      <dgm:prSet presAssocID="{CC63CE4D-9440-4F4D-8A92-796B92B85288}" presName="sibTrans" presStyleLbl="sibTrans1D1" presStyleIdx="2" presStyleCnt="4"/>
      <dgm:spPr/>
    </dgm:pt>
    <dgm:pt modelId="{780DDDCB-B12F-428D-A586-90FD6F79F55C}" type="pres">
      <dgm:prSet presAssocID="{26B28433-06D5-4A6C-A5BD-D422E2368D1C}" presName="node" presStyleLbl="node1" presStyleIdx="3" presStyleCnt="4" custScaleX="160430">
        <dgm:presLayoutVars>
          <dgm:bulletEnabled val="1"/>
        </dgm:presLayoutVars>
      </dgm:prSet>
      <dgm:spPr/>
    </dgm:pt>
    <dgm:pt modelId="{27501DD9-B23B-4A6C-B19F-BEDC210774CB}" type="pres">
      <dgm:prSet presAssocID="{26B28433-06D5-4A6C-A5BD-D422E2368D1C}" presName="spNode" presStyleCnt="0"/>
      <dgm:spPr/>
    </dgm:pt>
    <dgm:pt modelId="{498F4E31-E423-4928-A28F-F71BD81A544F}" type="pres">
      <dgm:prSet presAssocID="{B1E169FA-2675-4029-A163-F457E76F545E}" presName="sibTrans" presStyleLbl="sibTrans1D1" presStyleIdx="3" presStyleCnt="4"/>
      <dgm:spPr/>
    </dgm:pt>
  </dgm:ptLst>
  <dgm:cxnLst>
    <dgm:cxn modelId="{861D5ABE-FC74-4203-BA70-713D604D7945}" srcId="{98110A4D-3F5E-4135-8A9F-CAF8BD865382}" destId="{746407FD-1023-4207-8A6F-8D6782650E11}" srcOrd="0" destOrd="0" parTransId="{7B6FAAAB-269F-4CC4-8442-29D9B5032544}" sibTransId="{5E05B78C-094A-4509-9654-09D2F26F3FFD}"/>
    <dgm:cxn modelId="{4292CD35-E8F8-44E5-AC99-FA14030D6420}" type="presOf" srcId="{B1E169FA-2675-4029-A163-F457E76F545E}" destId="{498F4E31-E423-4928-A28F-F71BD81A544F}" srcOrd="0" destOrd="0" presId="urn:microsoft.com/office/officeart/2005/8/layout/cycle5"/>
    <dgm:cxn modelId="{18DCA477-07DC-4F6D-8F4E-3E0A81C9A54E}" srcId="{98110A4D-3F5E-4135-8A9F-CAF8BD865382}" destId="{26B28433-06D5-4A6C-A5BD-D422E2368D1C}" srcOrd="3" destOrd="0" parTransId="{DB385FBD-7474-4D3F-A1AF-5C3AC297BBB2}" sibTransId="{B1E169FA-2675-4029-A163-F457E76F545E}"/>
    <dgm:cxn modelId="{4E3EA33F-2C46-4A99-991C-CF53CCDFBADE}" type="presOf" srcId="{C80A8738-ACA8-4E35-A7C5-DA04AA9E6147}" destId="{28358C13-D8CC-4AD2-A7BF-1189D1A964E3}" srcOrd="0" destOrd="0" presId="urn:microsoft.com/office/officeart/2005/8/layout/cycle5"/>
    <dgm:cxn modelId="{DD3F5797-E3A2-42A1-8368-FE0F406E5E2F}" type="presOf" srcId="{5E05B78C-094A-4509-9654-09D2F26F3FFD}" destId="{47F33915-6B3B-401C-B50F-B22A754E2EF7}" srcOrd="0" destOrd="0" presId="urn:microsoft.com/office/officeart/2005/8/layout/cycle5"/>
    <dgm:cxn modelId="{9A21F8ED-A8C6-4F39-A910-3F7E88C17836}" type="presOf" srcId="{26B28433-06D5-4A6C-A5BD-D422E2368D1C}" destId="{780DDDCB-B12F-428D-A586-90FD6F79F55C}" srcOrd="0" destOrd="0" presId="urn:microsoft.com/office/officeart/2005/8/layout/cycle5"/>
    <dgm:cxn modelId="{9A77DE8E-E914-43EB-855B-D0E1E27BAB11}" type="presOf" srcId="{CC63CE4D-9440-4F4D-8A92-796B92B85288}" destId="{D2CA6A8E-22C6-4F9F-B88D-7C12E5956E50}" srcOrd="0" destOrd="0" presId="urn:microsoft.com/office/officeart/2005/8/layout/cycle5"/>
    <dgm:cxn modelId="{8D42E35A-4FD1-474D-A81F-5FE06D8AAA22}" srcId="{98110A4D-3F5E-4135-8A9F-CAF8BD865382}" destId="{C80A8738-ACA8-4E35-A7C5-DA04AA9E6147}" srcOrd="1" destOrd="0" parTransId="{118471EF-ADB4-4EEF-BD87-24A1F28669BF}" sibTransId="{6BAC6641-6F16-42C7-9628-222D46D6B99E}"/>
    <dgm:cxn modelId="{4E29532F-11FA-49DE-A736-43E13ABA473E}" type="presOf" srcId="{8B338C84-75DE-490B-B7BD-E14CF644700D}" destId="{E5B85177-67DC-46B9-9178-4FD74108A018}" srcOrd="0" destOrd="0" presId="urn:microsoft.com/office/officeart/2005/8/layout/cycle5"/>
    <dgm:cxn modelId="{1D0F841E-ABE3-4DE0-9366-9846DCDCC2C3}" type="presOf" srcId="{98110A4D-3F5E-4135-8A9F-CAF8BD865382}" destId="{0A3A9FBE-F7C6-41D0-A2A8-F50B183ED97D}" srcOrd="0" destOrd="0" presId="urn:microsoft.com/office/officeart/2005/8/layout/cycle5"/>
    <dgm:cxn modelId="{CDE286FF-56A9-439C-A662-E29D981A1B5D}" type="presOf" srcId="{6BAC6641-6F16-42C7-9628-222D46D6B99E}" destId="{396D247C-7331-400F-88B3-FB5C75DEFBD2}" srcOrd="0" destOrd="0" presId="urn:microsoft.com/office/officeart/2005/8/layout/cycle5"/>
    <dgm:cxn modelId="{75E66621-FE1B-4784-91DA-B57E1A272B49}" srcId="{98110A4D-3F5E-4135-8A9F-CAF8BD865382}" destId="{8B338C84-75DE-490B-B7BD-E14CF644700D}" srcOrd="2" destOrd="0" parTransId="{AF723A37-A4F6-46ED-B77D-4EC8872C222B}" sibTransId="{CC63CE4D-9440-4F4D-8A92-796B92B85288}"/>
    <dgm:cxn modelId="{6674A11A-56A2-4FBF-952E-E5BD796EB5B3}" type="presOf" srcId="{746407FD-1023-4207-8A6F-8D6782650E11}" destId="{256E3A91-2E2F-4ED9-A28A-3DA97D5742E3}" srcOrd="0" destOrd="0" presId="urn:microsoft.com/office/officeart/2005/8/layout/cycle5"/>
    <dgm:cxn modelId="{1702A437-A855-419D-8FB9-795FD31ADF35}" type="presParOf" srcId="{0A3A9FBE-F7C6-41D0-A2A8-F50B183ED97D}" destId="{256E3A91-2E2F-4ED9-A28A-3DA97D5742E3}" srcOrd="0" destOrd="0" presId="urn:microsoft.com/office/officeart/2005/8/layout/cycle5"/>
    <dgm:cxn modelId="{5DC82C0D-73C7-4346-99F2-EFE8E00FB401}" type="presParOf" srcId="{0A3A9FBE-F7C6-41D0-A2A8-F50B183ED97D}" destId="{8B1A1E44-0CA3-47B4-B36D-323702FD4456}" srcOrd="1" destOrd="0" presId="urn:microsoft.com/office/officeart/2005/8/layout/cycle5"/>
    <dgm:cxn modelId="{C1D7A5C5-984F-42DE-AF90-9985C244E194}" type="presParOf" srcId="{0A3A9FBE-F7C6-41D0-A2A8-F50B183ED97D}" destId="{47F33915-6B3B-401C-B50F-B22A754E2EF7}" srcOrd="2" destOrd="0" presId="urn:microsoft.com/office/officeart/2005/8/layout/cycle5"/>
    <dgm:cxn modelId="{EA77BE75-32FA-45BA-80D5-5C2343F61F81}" type="presParOf" srcId="{0A3A9FBE-F7C6-41D0-A2A8-F50B183ED97D}" destId="{28358C13-D8CC-4AD2-A7BF-1189D1A964E3}" srcOrd="3" destOrd="0" presId="urn:microsoft.com/office/officeart/2005/8/layout/cycle5"/>
    <dgm:cxn modelId="{F30034CE-8E4F-47DC-91A7-E0EDA7CB3D45}" type="presParOf" srcId="{0A3A9FBE-F7C6-41D0-A2A8-F50B183ED97D}" destId="{7A773DDB-9EA6-40D0-908C-5A4C420FC715}" srcOrd="4" destOrd="0" presId="urn:microsoft.com/office/officeart/2005/8/layout/cycle5"/>
    <dgm:cxn modelId="{3B5C5BCD-E20B-4DE1-8920-2D547A385F52}" type="presParOf" srcId="{0A3A9FBE-F7C6-41D0-A2A8-F50B183ED97D}" destId="{396D247C-7331-400F-88B3-FB5C75DEFBD2}" srcOrd="5" destOrd="0" presId="urn:microsoft.com/office/officeart/2005/8/layout/cycle5"/>
    <dgm:cxn modelId="{B3262838-98C5-4ADF-884F-1796C75877BA}" type="presParOf" srcId="{0A3A9FBE-F7C6-41D0-A2A8-F50B183ED97D}" destId="{E5B85177-67DC-46B9-9178-4FD74108A018}" srcOrd="6" destOrd="0" presId="urn:microsoft.com/office/officeart/2005/8/layout/cycle5"/>
    <dgm:cxn modelId="{9B20C7A2-D3C6-41FD-8554-368B09B600B1}" type="presParOf" srcId="{0A3A9FBE-F7C6-41D0-A2A8-F50B183ED97D}" destId="{35D7A730-924C-49C3-A7BA-CD89FCBCE1AC}" srcOrd="7" destOrd="0" presId="urn:microsoft.com/office/officeart/2005/8/layout/cycle5"/>
    <dgm:cxn modelId="{45DA7AC3-E9A8-40AF-9ABB-5400B481B77A}" type="presParOf" srcId="{0A3A9FBE-F7C6-41D0-A2A8-F50B183ED97D}" destId="{D2CA6A8E-22C6-4F9F-B88D-7C12E5956E50}" srcOrd="8" destOrd="0" presId="urn:microsoft.com/office/officeart/2005/8/layout/cycle5"/>
    <dgm:cxn modelId="{41787905-C199-49A9-9F42-374E0683F6F5}" type="presParOf" srcId="{0A3A9FBE-F7C6-41D0-A2A8-F50B183ED97D}" destId="{780DDDCB-B12F-428D-A586-90FD6F79F55C}" srcOrd="9" destOrd="0" presId="urn:microsoft.com/office/officeart/2005/8/layout/cycle5"/>
    <dgm:cxn modelId="{777DF054-E2FD-4801-9AAB-A9ACD32F553A}" type="presParOf" srcId="{0A3A9FBE-F7C6-41D0-A2A8-F50B183ED97D}" destId="{27501DD9-B23B-4A6C-B19F-BEDC210774CB}" srcOrd="10" destOrd="0" presId="urn:microsoft.com/office/officeart/2005/8/layout/cycle5"/>
    <dgm:cxn modelId="{B49C4C03-8754-4DB5-9447-B88155A25C91}" type="presParOf" srcId="{0A3A9FBE-F7C6-41D0-A2A8-F50B183ED97D}" destId="{498F4E31-E423-4928-A28F-F71BD81A544F}" srcOrd="11" destOrd="0" presId="urn:microsoft.com/office/officeart/2005/8/layout/cycle5"/>
  </dgm:cxnLst>
  <dgm:bg>
    <a:effectLst>
      <a:outerShdw blurRad="50800" dist="38100" dir="2700000" algn="tl" rotWithShape="0">
        <a:prstClr val="black">
          <a:alpha val="40000"/>
        </a:prstClr>
      </a:outerShd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6E3A91-2E2F-4ED9-A28A-3DA97D5742E3}">
      <dsp:nvSpPr>
        <dsp:cNvPr id="0" name=""/>
        <dsp:cNvSpPr/>
      </dsp:nvSpPr>
      <dsp:spPr>
        <a:xfrm>
          <a:off x="2971802" y="1624"/>
          <a:ext cx="2365335" cy="10513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Planning</a:t>
          </a:r>
        </a:p>
      </dsp:txBody>
      <dsp:txXfrm>
        <a:off x="3023122" y="52944"/>
        <a:ext cx="2262695" cy="948663"/>
      </dsp:txXfrm>
    </dsp:sp>
    <dsp:sp modelId="{47F33915-6B3B-401C-B50F-B22A754E2EF7}">
      <dsp:nvSpPr>
        <dsp:cNvPr id="0" name=""/>
        <dsp:cNvSpPr/>
      </dsp:nvSpPr>
      <dsp:spPr>
        <a:xfrm>
          <a:off x="2418765" y="527276"/>
          <a:ext cx="3471410" cy="3471410"/>
        </a:xfrm>
        <a:custGeom>
          <a:avLst/>
          <a:gdLst/>
          <a:ahLst/>
          <a:cxnLst/>
          <a:rect l="0" t="0" r="0" b="0"/>
          <a:pathLst>
            <a:path>
              <a:moveTo>
                <a:pt x="3041093" y="591750"/>
              </a:moveTo>
              <a:arcTo wR="1735705" hR="1735705" stAng="19126251" swAng="1066856"/>
            </a:path>
          </a:pathLst>
        </a:custGeom>
        <a:noFill/>
        <a:ln w="63500" cap="flat" cmpd="sng" algn="ctr">
          <a:solidFill>
            <a:schemeClr val="tx2"/>
          </a:solidFill>
          <a:prstDash val="solid"/>
          <a:tailEnd type="arrow"/>
        </a:ln>
        <a:effectLst/>
      </dsp:spPr>
      <dsp:style>
        <a:lnRef idx="1">
          <a:scrgbClr r="0" g="0" b="0"/>
        </a:lnRef>
        <a:fillRef idx="0">
          <a:scrgbClr r="0" g="0" b="0"/>
        </a:fillRef>
        <a:effectRef idx="0">
          <a:scrgbClr r="0" g="0" b="0"/>
        </a:effectRef>
        <a:fontRef idx="minor"/>
      </dsp:style>
    </dsp:sp>
    <dsp:sp modelId="{28358C13-D8CC-4AD2-A7BF-1189D1A964E3}">
      <dsp:nvSpPr>
        <dsp:cNvPr id="0" name=""/>
        <dsp:cNvSpPr/>
      </dsp:nvSpPr>
      <dsp:spPr>
        <a:xfrm>
          <a:off x="4672127" y="1737329"/>
          <a:ext cx="2436096" cy="10513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Analysis</a:t>
          </a:r>
        </a:p>
      </dsp:txBody>
      <dsp:txXfrm>
        <a:off x="4723447" y="1788649"/>
        <a:ext cx="2333456" cy="948663"/>
      </dsp:txXfrm>
    </dsp:sp>
    <dsp:sp modelId="{396D247C-7331-400F-88B3-FB5C75DEFBD2}">
      <dsp:nvSpPr>
        <dsp:cNvPr id="0" name=""/>
        <dsp:cNvSpPr/>
      </dsp:nvSpPr>
      <dsp:spPr>
        <a:xfrm>
          <a:off x="2418765" y="527276"/>
          <a:ext cx="3471410" cy="3471410"/>
        </a:xfrm>
        <a:custGeom>
          <a:avLst/>
          <a:gdLst/>
          <a:ahLst/>
          <a:cxnLst/>
          <a:rect l="0" t="0" r="0" b="0"/>
          <a:pathLst>
            <a:path>
              <a:moveTo>
                <a:pt x="3320200" y="2444257"/>
              </a:moveTo>
              <a:arcTo wR="1735705" hR="1735705" stAng="1445590" swAng="1190301"/>
            </a:path>
          </a:pathLst>
        </a:custGeom>
        <a:noFill/>
        <a:ln w="63500" cap="flat" cmpd="sng" algn="ctr">
          <a:solidFill>
            <a:schemeClr val="tx2"/>
          </a:solidFill>
          <a:prstDash val="solid"/>
          <a:tailEnd type="arrow"/>
        </a:ln>
        <a:effectLst/>
      </dsp:spPr>
      <dsp:style>
        <a:lnRef idx="1">
          <a:scrgbClr r="0" g="0" b="0"/>
        </a:lnRef>
        <a:fillRef idx="0">
          <a:scrgbClr r="0" g="0" b="0"/>
        </a:fillRef>
        <a:effectRef idx="0">
          <a:scrgbClr r="0" g="0" b="0"/>
        </a:effectRef>
        <a:fontRef idx="minor"/>
      </dsp:style>
    </dsp:sp>
    <dsp:sp modelId="{E5B85177-67DC-46B9-9178-4FD74108A018}">
      <dsp:nvSpPr>
        <dsp:cNvPr id="0" name=""/>
        <dsp:cNvSpPr/>
      </dsp:nvSpPr>
      <dsp:spPr>
        <a:xfrm>
          <a:off x="3047998" y="3473035"/>
          <a:ext cx="2212944" cy="10513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Design</a:t>
          </a:r>
        </a:p>
      </dsp:txBody>
      <dsp:txXfrm>
        <a:off x="3099318" y="3524355"/>
        <a:ext cx="2110304" cy="948663"/>
      </dsp:txXfrm>
    </dsp:sp>
    <dsp:sp modelId="{D2CA6A8E-22C6-4F9F-B88D-7C12E5956E50}">
      <dsp:nvSpPr>
        <dsp:cNvPr id="0" name=""/>
        <dsp:cNvSpPr/>
      </dsp:nvSpPr>
      <dsp:spPr>
        <a:xfrm>
          <a:off x="2418765" y="527276"/>
          <a:ext cx="3471410" cy="3471410"/>
        </a:xfrm>
        <a:custGeom>
          <a:avLst/>
          <a:gdLst/>
          <a:ahLst/>
          <a:cxnLst/>
          <a:rect l="0" t="0" r="0" b="0"/>
          <a:pathLst>
            <a:path>
              <a:moveTo>
                <a:pt x="485702" y="2939934"/>
              </a:moveTo>
              <a:arcTo wR="1735705" hR="1735705" stAng="8164109" swAng="1190301"/>
            </a:path>
          </a:pathLst>
        </a:custGeom>
        <a:noFill/>
        <a:ln w="63500" cap="flat" cmpd="sng" algn="ctr">
          <a:solidFill>
            <a:schemeClr val="tx2"/>
          </a:solidFill>
          <a:prstDash val="solid"/>
          <a:tailEnd type="arrow"/>
        </a:ln>
        <a:effectLst/>
      </dsp:spPr>
      <dsp:style>
        <a:lnRef idx="1">
          <a:scrgbClr r="0" g="0" b="0"/>
        </a:lnRef>
        <a:fillRef idx="0">
          <a:scrgbClr r="0" g="0" b="0"/>
        </a:fillRef>
        <a:effectRef idx="0">
          <a:scrgbClr r="0" g="0" b="0"/>
        </a:effectRef>
        <a:fontRef idx="minor"/>
      </dsp:style>
    </dsp:sp>
    <dsp:sp modelId="{780DDDCB-B12F-428D-A586-90FD6F79F55C}">
      <dsp:nvSpPr>
        <dsp:cNvPr id="0" name=""/>
        <dsp:cNvSpPr/>
      </dsp:nvSpPr>
      <dsp:spPr>
        <a:xfrm>
          <a:off x="1121376" y="1737329"/>
          <a:ext cx="2594778" cy="105130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a:outerShdw blurRad="50800" dist="38100" dir="2700000" algn="tl" rotWithShape="0">
            <a:prstClr val="black">
              <a:alpha val="40000"/>
            </a:prstClr>
          </a:outerShdw>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Implementation</a:t>
          </a:r>
        </a:p>
      </dsp:txBody>
      <dsp:txXfrm>
        <a:off x="1172696" y="1788649"/>
        <a:ext cx="2492138" cy="948663"/>
      </dsp:txXfrm>
    </dsp:sp>
    <dsp:sp modelId="{498F4E31-E423-4928-A28F-F71BD81A544F}">
      <dsp:nvSpPr>
        <dsp:cNvPr id="0" name=""/>
        <dsp:cNvSpPr/>
      </dsp:nvSpPr>
      <dsp:spPr>
        <a:xfrm>
          <a:off x="2418765" y="527276"/>
          <a:ext cx="3471410" cy="3471410"/>
        </a:xfrm>
        <a:custGeom>
          <a:avLst/>
          <a:gdLst/>
          <a:ahLst/>
          <a:cxnLst/>
          <a:rect l="0" t="0" r="0" b="0"/>
          <a:pathLst>
            <a:path>
              <a:moveTo>
                <a:pt x="143334" y="1045033"/>
              </a:moveTo>
              <a:arcTo wR="1735705" hR="1735705" stAng="12206894" swAng="1066856"/>
            </a:path>
          </a:pathLst>
        </a:custGeom>
        <a:noFill/>
        <a:ln w="63500" cap="flat" cmpd="sng" algn="ctr">
          <a:solidFill>
            <a:schemeClr val="tx2"/>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tmp>
</file>

<file path=ppt/media/image12.png>
</file>

<file path=ppt/media/image13.tmp>
</file>

<file path=ppt/media/image2.png>
</file>

<file path=ppt/media/image3.jp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2857" tIns="46429" rIns="92857" bIns="46429" rtlCol="0"/>
          <a:lstStyle>
            <a:lvl1pPr algn="l">
              <a:defRPr sz="1200"/>
            </a:lvl1pPr>
          </a:lstStyle>
          <a:p>
            <a:endParaRPr lang="en-CA"/>
          </a:p>
        </p:txBody>
      </p:sp>
      <p:sp>
        <p:nvSpPr>
          <p:cNvPr id="3" name="Date Placeholder 2"/>
          <p:cNvSpPr>
            <a:spLocks noGrp="1"/>
          </p:cNvSpPr>
          <p:nvPr>
            <p:ph type="dt" idx="1"/>
          </p:nvPr>
        </p:nvSpPr>
        <p:spPr>
          <a:xfrm>
            <a:off x="3970938" y="0"/>
            <a:ext cx="3037840" cy="464820"/>
          </a:xfrm>
          <a:prstGeom prst="rect">
            <a:avLst/>
          </a:prstGeom>
        </p:spPr>
        <p:txBody>
          <a:bodyPr vert="horz" lIns="92857" tIns="46429" rIns="92857" bIns="46429" rtlCol="0"/>
          <a:lstStyle>
            <a:lvl1pPr algn="r">
              <a:defRPr sz="1200"/>
            </a:lvl1pPr>
          </a:lstStyle>
          <a:p>
            <a:fld id="{BCEA0FFB-D129-4FC7-A143-0473931BDDA7}" type="datetimeFigureOut">
              <a:rPr lang="en-US" smtClean="0"/>
              <a:pPr/>
              <a:t>8/26/2016</a:t>
            </a:fld>
            <a:endParaRPr lang="en-CA"/>
          </a:p>
        </p:txBody>
      </p:sp>
      <p:sp>
        <p:nvSpPr>
          <p:cNvPr id="4" name="Slide Image Placeholder 3"/>
          <p:cNvSpPr>
            <a:spLocks noGrp="1" noRot="1" noChangeAspect="1"/>
          </p:cNvSpPr>
          <p:nvPr>
            <p:ph type="sldImg" idx="2"/>
          </p:nvPr>
        </p:nvSpPr>
        <p:spPr>
          <a:xfrm>
            <a:off x="1182688" y="698500"/>
            <a:ext cx="4645025" cy="3484563"/>
          </a:xfrm>
          <a:prstGeom prst="rect">
            <a:avLst/>
          </a:prstGeom>
          <a:noFill/>
          <a:ln w="12700">
            <a:solidFill>
              <a:prstClr val="black"/>
            </a:solidFill>
          </a:ln>
        </p:spPr>
        <p:txBody>
          <a:bodyPr vert="horz" lIns="92857" tIns="46429" rIns="92857" bIns="46429" rtlCol="0" anchor="ctr"/>
          <a:lstStyle/>
          <a:p>
            <a:endParaRPr lang="en-CA"/>
          </a:p>
        </p:txBody>
      </p:sp>
      <p:sp>
        <p:nvSpPr>
          <p:cNvPr id="5" name="Notes Placeholder 4"/>
          <p:cNvSpPr>
            <a:spLocks noGrp="1"/>
          </p:cNvSpPr>
          <p:nvPr>
            <p:ph type="body" sz="quarter" idx="3"/>
          </p:nvPr>
        </p:nvSpPr>
        <p:spPr>
          <a:xfrm>
            <a:off x="701040" y="4415791"/>
            <a:ext cx="5608320" cy="4183380"/>
          </a:xfrm>
          <a:prstGeom prst="rect">
            <a:avLst/>
          </a:prstGeom>
        </p:spPr>
        <p:txBody>
          <a:bodyPr vert="horz" lIns="92857" tIns="46429" rIns="92857" bIns="4642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829966"/>
            <a:ext cx="3037840" cy="464820"/>
          </a:xfrm>
          <a:prstGeom prst="rect">
            <a:avLst/>
          </a:prstGeom>
        </p:spPr>
        <p:txBody>
          <a:bodyPr vert="horz" lIns="92857" tIns="46429" rIns="92857" bIns="46429" rtlCol="0" anchor="b"/>
          <a:lstStyle>
            <a:lvl1pPr algn="l">
              <a:defRPr sz="1200"/>
            </a:lvl1pPr>
          </a:lstStyle>
          <a:p>
            <a:endParaRPr lang="en-CA"/>
          </a:p>
        </p:txBody>
      </p:sp>
      <p:sp>
        <p:nvSpPr>
          <p:cNvPr id="7" name="Slide Number Placeholder 6"/>
          <p:cNvSpPr>
            <a:spLocks noGrp="1"/>
          </p:cNvSpPr>
          <p:nvPr>
            <p:ph type="sldNum" sz="quarter" idx="5"/>
          </p:nvPr>
        </p:nvSpPr>
        <p:spPr>
          <a:xfrm>
            <a:off x="3970938" y="8829966"/>
            <a:ext cx="3037840" cy="464820"/>
          </a:xfrm>
          <a:prstGeom prst="rect">
            <a:avLst/>
          </a:prstGeom>
        </p:spPr>
        <p:txBody>
          <a:bodyPr vert="horz" lIns="92857" tIns="46429" rIns="92857" bIns="46429" rtlCol="0" anchor="b"/>
          <a:lstStyle>
            <a:lvl1pPr algn="r">
              <a:defRPr sz="1200"/>
            </a:lvl1pPr>
          </a:lstStyle>
          <a:p>
            <a:fld id="{72558B94-2770-493A-808E-9544ED180DC6}" type="slidenum">
              <a:rPr lang="en-CA" smtClean="0"/>
              <a:pPr/>
              <a:t>‹#›</a:t>
            </a:fld>
            <a:endParaRPr lang="en-CA"/>
          </a:p>
        </p:txBody>
      </p:sp>
    </p:spTree>
    <p:extLst>
      <p:ext uri="{BB962C8B-B14F-4D97-AF65-F5344CB8AC3E}">
        <p14:creationId xmlns:p14="http://schemas.microsoft.com/office/powerpoint/2010/main" val="15283343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1</a:t>
            </a:fld>
            <a:endParaRPr lang="en-CA"/>
          </a:p>
        </p:txBody>
      </p:sp>
    </p:spTree>
    <p:extLst>
      <p:ext uri="{BB962C8B-B14F-4D97-AF65-F5344CB8AC3E}">
        <p14:creationId xmlns:p14="http://schemas.microsoft.com/office/powerpoint/2010/main" val="26707816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10</a:t>
            </a:fld>
            <a:endParaRPr lang="en-CA"/>
          </a:p>
        </p:txBody>
      </p:sp>
    </p:spTree>
    <p:extLst>
      <p:ext uri="{BB962C8B-B14F-4D97-AF65-F5344CB8AC3E}">
        <p14:creationId xmlns:p14="http://schemas.microsoft.com/office/powerpoint/2010/main" val="31146211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WHY?</a:t>
            </a:r>
          </a:p>
        </p:txBody>
      </p:sp>
      <p:sp>
        <p:nvSpPr>
          <p:cNvPr id="4" name="Slide Number Placeholder 3"/>
          <p:cNvSpPr>
            <a:spLocks noGrp="1"/>
          </p:cNvSpPr>
          <p:nvPr>
            <p:ph type="sldNum" sz="quarter" idx="10"/>
          </p:nvPr>
        </p:nvSpPr>
        <p:spPr/>
        <p:txBody>
          <a:bodyPr/>
          <a:lstStyle/>
          <a:p>
            <a:fld id="{72558B94-2770-493A-808E-9544ED180DC6}" type="slidenum">
              <a:rPr lang="en-CA" smtClean="0"/>
              <a:pPr/>
              <a:t>11</a:t>
            </a:fld>
            <a:endParaRPr lang="en-CA"/>
          </a:p>
        </p:txBody>
      </p:sp>
    </p:spTree>
    <p:extLst>
      <p:ext uri="{BB962C8B-B14F-4D97-AF65-F5344CB8AC3E}">
        <p14:creationId xmlns:p14="http://schemas.microsoft.com/office/powerpoint/2010/main" val="25083576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WHAT?</a:t>
            </a:r>
          </a:p>
        </p:txBody>
      </p:sp>
      <p:sp>
        <p:nvSpPr>
          <p:cNvPr id="4" name="Slide Number Placeholder 3"/>
          <p:cNvSpPr>
            <a:spLocks noGrp="1"/>
          </p:cNvSpPr>
          <p:nvPr>
            <p:ph type="sldNum" sz="quarter" idx="10"/>
          </p:nvPr>
        </p:nvSpPr>
        <p:spPr/>
        <p:txBody>
          <a:bodyPr/>
          <a:lstStyle/>
          <a:p>
            <a:fld id="{72558B94-2770-493A-808E-9544ED180DC6}" type="slidenum">
              <a:rPr lang="en-CA" smtClean="0"/>
              <a:pPr/>
              <a:t>12</a:t>
            </a:fld>
            <a:endParaRPr lang="en-CA"/>
          </a:p>
        </p:txBody>
      </p:sp>
    </p:spTree>
    <p:extLst>
      <p:ext uri="{BB962C8B-B14F-4D97-AF65-F5344CB8AC3E}">
        <p14:creationId xmlns:p14="http://schemas.microsoft.com/office/powerpoint/2010/main" val="5311851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HOW?</a:t>
            </a:r>
          </a:p>
        </p:txBody>
      </p:sp>
      <p:sp>
        <p:nvSpPr>
          <p:cNvPr id="4" name="Slide Number Placeholder 3"/>
          <p:cNvSpPr>
            <a:spLocks noGrp="1"/>
          </p:cNvSpPr>
          <p:nvPr>
            <p:ph type="sldNum" sz="quarter" idx="10"/>
          </p:nvPr>
        </p:nvSpPr>
        <p:spPr/>
        <p:txBody>
          <a:bodyPr/>
          <a:lstStyle/>
          <a:p>
            <a:fld id="{72558B94-2770-493A-808E-9544ED180DC6}" type="slidenum">
              <a:rPr lang="en-CA" smtClean="0"/>
              <a:pPr/>
              <a:t>13</a:t>
            </a:fld>
            <a:endParaRPr lang="en-CA"/>
          </a:p>
        </p:txBody>
      </p:sp>
    </p:spTree>
    <p:extLst>
      <p:ext uri="{BB962C8B-B14F-4D97-AF65-F5344CB8AC3E}">
        <p14:creationId xmlns:p14="http://schemas.microsoft.com/office/powerpoint/2010/main" val="13013596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BUILD</a:t>
            </a:r>
          </a:p>
        </p:txBody>
      </p:sp>
      <p:sp>
        <p:nvSpPr>
          <p:cNvPr id="4" name="Slide Number Placeholder 3"/>
          <p:cNvSpPr>
            <a:spLocks noGrp="1"/>
          </p:cNvSpPr>
          <p:nvPr>
            <p:ph type="sldNum" sz="quarter" idx="10"/>
          </p:nvPr>
        </p:nvSpPr>
        <p:spPr/>
        <p:txBody>
          <a:bodyPr/>
          <a:lstStyle/>
          <a:p>
            <a:fld id="{72558B94-2770-493A-808E-9544ED180DC6}" type="slidenum">
              <a:rPr lang="en-CA" smtClean="0"/>
              <a:pPr/>
              <a:t>14</a:t>
            </a:fld>
            <a:endParaRPr lang="en-CA"/>
          </a:p>
        </p:txBody>
      </p:sp>
    </p:spTree>
    <p:extLst>
      <p:ext uri="{BB962C8B-B14F-4D97-AF65-F5344CB8AC3E}">
        <p14:creationId xmlns:p14="http://schemas.microsoft.com/office/powerpoint/2010/main" val="947804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28573">
              <a:defRPr/>
            </a:pPr>
            <a:r>
              <a:rPr lang="en-US" dirty="0"/>
              <a:t>Once the system is implemented, it may go back into a planning phase for its next revision, a follow-on system, or maintenance releases </a:t>
            </a:r>
          </a:p>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15</a:t>
            </a:fld>
            <a:endParaRPr lang="en-CA"/>
          </a:p>
        </p:txBody>
      </p:sp>
    </p:spTree>
    <p:extLst>
      <p:ext uri="{BB962C8B-B14F-4D97-AF65-F5344CB8AC3E}">
        <p14:creationId xmlns:p14="http://schemas.microsoft.com/office/powerpoint/2010/main" val="24482076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Write 4 phases</a:t>
            </a:r>
            <a:r>
              <a:rPr lang="en-CA" baseline="0" dirty="0"/>
              <a:t> and ask for examples</a:t>
            </a:r>
            <a:endParaRPr lang="en-CA" dirty="0"/>
          </a:p>
          <a:p>
            <a:r>
              <a:rPr lang="en-CA" dirty="0"/>
              <a:t>Planning</a:t>
            </a:r>
          </a:p>
          <a:p>
            <a:pPr marL="174107" indent="-174107">
              <a:buFontTx/>
              <a:buChar char="-"/>
            </a:pPr>
            <a:r>
              <a:rPr lang="en-CA" dirty="0"/>
              <a:t>Business Case</a:t>
            </a:r>
          </a:p>
          <a:p>
            <a:pPr marL="174107" indent="-174107">
              <a:buFontTx/>
              <a:buChar char="-"/>
            </a:pPr>
            <a:r>
              <a:rPr lang="en-CA" dirty="0"/>
              <a:t>Project Plan</a:t>
            </a:r>
          </a:p>
          <a:p>
            <a:r>
              <a:rPr lang="en-CA" dirty="0"/>
              <a:t>Analysis</a:t>
            </a:r>
          </a:p>
          <a:p>
            <a:r>
              <a:rPr lang="en-CA" baseline="0" dirty="0"/>
              <a:t>   Business Requirements</a:t>
            </a:r>
          </a:p>
          <a:p>
            <a:r>
              <a:rPr lang="en-CA" baseline="0" dirty="0"/>
              <a:t>    System Use Cases</a:t>
            </a:r>
          </a:p>
          <a:p>
            <a:r>
              <a:rPr lang="en-CA" baseline="0" dirty="0"/>
              <a:t>Design</a:t>
            </a:r>
          </a:p>
          <a:p>
            <a:r>
              <a:rPr lang="en-CA" baseline="0" dirty="0"/>
              <a:t>  database model</a:t>
            </a:r>
          </a:p>
          <a:p>
            <a:r>
              <a:rPr lang="en-CA" baseline="0" dirty="0"/>
              <a:t>   UI design</a:t>
            </a:r>
          </a:p>
          <a:p>
            <a:r>
              <a:rPr lang="en-CA" baseline="0" dirty="0"/>
              <a:t>   process models</a:t>
            </a:r>
          </a:p>
          <a:p>
            <a:r>
              <a:rPr lang="en-CA" baseline="0" dirty="0"/>
              <a:t>    prototypes</a:t>
            </a:r>
          </a:p>
          <a:p>
            <a:r>
              <a:rPr lang="en-CA" baseline="0" dirty="0"/>
              <a:t>Implementation</a:t>
            </a:r>
          </a:p>
          <a:p>
            <a:r>
              <a:rPr lang="en-CA" baseline="0" dirty="0"/>
              <a:t>    help desk script</a:t>
            </a:r>
          </a:p>
          <a:p>
            <a:r>
              <a:rPr lang="en-CA" baseline="0" dirty="0"/>
              <a:t>    implementation installation guide</a:t>
            </a:r>
          </a:p>
          <a:p>
            <a:r>
              <a:rPr lang="en-CA" baseline="0" dirty="0"/>
              <a:t>    maintenance/support instructions</a:t>
            </a:r>
          </a:p>
          <a:p>
            <a:r>
              <a:rPr lang="en-CA" baseline="0" dirty="0"/>
              <a:t>    training/user guide</a:t>
            </a:r>
            <a:endParaRPr lang="en-CA" dirty="0"/>
          </a:p>
          <a:p>
            <a:r>
              <a:rPr lang="en-CA" dirty="0"/>
              <a:t>Business Requirements</a:t>
            </a:r>
          </a:p>
          <a:p>
            <a:r>
              <a:rPr lang="en-CA" dirty="0"/>
              <a:t>System Use cases</a:t>
            </a:r>
          </a:p>
          <a:p>
            <a:r>
              <a:rPr lang="en-CA" dirty="0"/>
              <a:t>Technical Architecture Document</a:t>
            </a:r>
          </a:p>
          <a:p>
            <a:r>
              <a:rPr lang="en-CA" dirty="0"/>
              <a:t>Test Cases</a:t>
            </a:r>
          </a:p>
          <a:p>
            <a:r>
              <a:rPr lang="en-CA" dirty="0"/>
              <a:t>Test results</a:t>
            </a:r>
          </a:p>
          <a:p>
            <a:pPr marL="174107" indent="-174107">
              <a:buFont typeface="Arial" panose="020B0604020202020204" pitchFamily="34" charset="0"/>
              <a:buChar char="•"/>
            </a:pPr>
            <a:endParaRPr lang="en-CA" dirty="0"/>
          </a:p>
          <a:p>
            <a:pPr marL="638394" lvl="1" indent="-174107">
              <a:buFontTx/>
              <a:buChar char="-"/>
            </a:pP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16</a:t>
            </a:fld>
            <a:endParaRPr lang="en-CA"/>
          </a:p>
        </p:txBody>
      </p:sp>
    </p:spTree>
    <p:extLst>
      <p:ext uri="{BB962C8B-B14F-4D97-AF65-F5344CB8AC3E}">
        <p14:creationId xmlns:p14="http://schemas.microsoft.com/office/powerpoint/2010/main" val="13450906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17</a:t>
            </a:fld>
            <a:endParaRPr lang="en-CA"/>
          </a:p>
        </p:txBody>
      </p:sp>
    </p:spTree>
    <p:extLst>
      <p:ext uri="{BB962C8B-B14F-4D97-AF65-F5344CB8AC3E}">
        <p14:creationId xmlns:p14="http://schemas.microsoft.com/office/powerpoint/2010/main" val="22628752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Explain the consequence</a:t>
            </a:r>
            <a:r>
              <a:rPr lang="en-CA" baseline="0" dirty="0"/>
              <a:t> of  increase in all directions</a:t>
            </a:r>
          </a:p>
          <a:p>
            <a:r>
              <a:rPr lang="en-CA" baseline="0" dirty="0"/>
              <a:t>And how the quality can be </a:t>
            </a:r>
            <a:r>
              <a:rPr lang="en-CA" baseline="0" dirty="0" err="1"/>
              <a:t>controled</a:t>
            </a:r>
            <a:endParaRPr lang="en-CA" baseline="0" dirty="0"/>
          </a:p>
          <a:p>
            <a:r>
              <a:rPr lang="en-CA" baseline="0" dirty="0"/>
              <a:t>If time exceeds intended limit, reduce scope so that the cost is controlled.</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18</a:t>
            </a:fld>
            <a:endParaRPr lang="en-CA"/>
          </a:p>
        </p:txBody>
      </p:sp>
    </p:spTree>
    <p:extLst>
      <p:ext uri="{BB962C8B-B14F-4D97-AF65-F5344CB8AC3E}">
        <p14:creationId xmlns:p14="http://schemas.microsoft.com/office/powerpoint/2010/main" val="15989701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a:t>Discuss methodology for making a peanut</a:t>
            </a:r>
            <a:r>
              <a:rPr lang="en-CA" baseline="0" dirty="0"/>
              <a:t> butter and jelly sandwich with milk and cookies for lunch</a:t>
            </a:r>
          </a:p>
          <a:p>
            <a:r>
              <a:rPr lang="en-CA" baseline="0" dirty="0"/>
              <a:t>Actors: </a:t>
            </a:r>
            <a:r>
              <a:rPr lang="en-CA" baseline="0" dirty="0" err="1"/>
              <a:t>aPerson</a:t>
            </a:r>
            <a:r>
              <a:rPr lang="en-CA" baseline="0" dirty="0"/>
              <a:t>, </a:t>
            </a:r>
            <a:r>
              <a:rPr lang="en-CA" baseline="0" dirty="0" err="1"/>
              <a:t>aFridge</a:t>
            </a:r>
            <a:r>
              <a:rPr lang="en-CA" baseline="0" dirty="0"/>
              <a:t>, </a:t>
            </a:r>
            <a:r>
              <a:rPr lang="en-CA" baseline="0" dirty="0" err="1"/>
              <a:t>aCupboard</a:t>
            </a:r>
            <a:r>
              <a:rPr lang="en-CA" baseline="0" dirty="0"/>
              <a:t>, </a:t>
            </a:r>
            <a:r>
              <a:rPr lang="en-CA" baseline="0" dirty="0" err="1"/>
              <a:t>aSandwich</a:t>
            </a:r>
            <a:r>
              <a:rPr lang="en-CA" baseline="0" dirty="0"/>
              <a:t>, </a:t>
            </a:r>
            <a:r>
              <a:rPr lang="en-CA" baseline="0" dirty="0" err="1"/>
              <a:t>aLunch</a:t>
            </a:r>
            <a:r>
              <a:rPr lang="en-CA" baseline="0" dirty="0"/>
              <a:t>, </a:t>
            </a:r>
            <a:r>
              <a:rPr lang="en-CA" baseline="0" dirty="0" err="1"/>
              <a:t>aLunchBag</a:t>
            </a:r>
            <a:endParaRPr lang="en-CA" baseline="0" dirty="0"/>
          </a:p>
          <a:p>
            <a:r>
              <a:rPr lang="en-CA" dirty="0"/>
              <a:t>Processes:</a:t>
            </a:r>
            <a:r>
              <a:rPr lang="en-CA" baseline="0" dirty="0"/>
              <a:t> </a:t>
            </a:r>
            <a:r>
              <a:rPr lang="en-CA" baseline="0" dirty="0" err="1"/>
              <a:t>GetJelly</a:t>
            </a:r>
            <a:r>
              <a:rPr lang="en-CA" baseline="0" dirty="0"/>
              <a:t>, </a:t>
            </a:r>
            <a:r>
              <a:rPr lang="en-CA" baseline="0" dirty="0" err="1"/>
              <a:t>GetMilk</a:t>
            </a:r>
            <a:r>
              <a:rPr lang="en-CA" baseline="0" dirty="0"/>
              <a:t>, </a:t>
            </a:r>
            <a:r>
              <a:rPr lang="en-CA" baseline="0" dirty="0" err="1"/>
              <a:t>GetPeanutButter</a:t>
            </a:r>
            <a:r>
              <a:rPr lang="en-CA" baseline="0" dirty="0"/>
              <a:t>, </a:t>
            </a:r>
            <a:r>
              <a:rPr lang="en-CA" baseline="0" dirty="0" err="1"/>
              <a:t>GetBread</a:t>
            </a:r>
            <a:r>
              <a:rPr lang="en-CA" baseline="0" dirty="0"/>
              <a:t>, </a:t>
            </a:r>
            <a:r>
              <a:rPr lang="en-CA" baseline="0" dirty="0" err="1"/>
              <a:t>GetCookies</a:t>
            </a:r>
            <a:r>
              <a:rPr lang="en-CA" baseline="0" dirty="0"/>
              <a:t>, Create Sandwich, </a:t>
            </a:r>
            <a:r>
              <a:rPr lang="en-CA" baseline="0" dirty="0" err="1"/>
              <a:t>CreateLunch</a:t>
            </a:r>
            <a:r>
              <a:rPr lang="en-CA" baseline="0" dirty="0"/>
              <a:t>, </a:t>
            </a:r>
            <a:r>
              <a:rPr lang="en-CA" baseline="0" dirty="0" err="1"/>
              <a:t>GetLunchBag</a:t>
            </a:r>
            <a:r>
              <a:rPr lang="en-CA" baseline="0" dirty="0"/>
              <a:t>, </a:t>
            </a:r>
            <a:r>
              <a:rPr lang="en-CA" baseline="0" dirty="0" err="1"/>
              <a:t>PutLunchInBag</a:t>
            </a:r>
            <a:endParaRPr lang="en-CA" baseline="0" dirty="0"/>
          </a:p>
          <a:p>
            <a:endParaRPr lang="en-CA" baseline="0" dirty="0"/>
          </a:p>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19</a:t>
            </a:fld>
            <a:endParaRPr lang="en-CA"/>
          </a:p>
        </p:txBody>
      </p:sp>
    </p:spTree>
    <p:extLst>
      <p:ext uri="{BB962C8B-B14F-4D97-AF65-F5344CB8AC3E}">
        <p14:creationId xmlns:p14="http://schemas.microsoft.com/office/powerpoint/2010/main" val="739533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pPr marL="171450" indent="-171450">
              <a:buFontTx/>
              <a:buChar char="-"/>
            </a:pPr>
            <a:r>
              <a:rPr lang="en-CA" baseline="0" dirty="0"/>
              <a:t>Project manager: Overviews the whole project and runs it. He’s the manager of the whole thing.</a:t>
            </a:r>
          </a:p>
          <a:p>
            <a:pPr marL="0" indent="0">
              <a:buFontTx/>
              <a:buNone/>
            </a:pPr>
            <a:r>
              <a:rPr lang="en-CA" baseline="0" dirty="0"/>
              <a:t>	- Managers resources (cost, people, time, etc.)</a:t>
            </a:r>
          </a:p>
          <a:p>
            <a:pPr marL="0" indent="0">
              <a:buFontTx/>
              <a:buNone/>
            </a:pPr>
            <a:r>
              <a:rPr lang="en-CA" baseline="0" dirty="0"/>
              <a:t>	- Assign resources to members of the team</a:t>
            </a:r>
          </a:p>
          <a:p>
            <a:pPr marL="0" indent="0">
              <a:buFontTx/>
              <a:buNone/>
            </a:pPr>
            <a:r>
              <a:rPr lang="en-CA" baseline="0" dirty="0"/>
              <a:t>Primary point of contact for people on the team</a:t>
            </a:r>
          </a:p>
          <a:p>
            <a:pPr marL="0" indent="0">
              <a:buFontTx/>
              <a:buNone/>
            </a:pPr>
            <a:r>
              <a:rPr lang="en-CA" baseline="0" dirty="0"/>
              <a:t>Takes care of the planning on the project</a:t>
            </a:r>
          </a:p>
          <a:p>
            <a:pPr marL="0" indent="0">
              <a:buFontTx/>
              <a:buNone/>
            </a:pPr>
            <a:endParaRPr lang="en-CA" baseline="0" dirty="0"/>
          </a:p>
          <a:p>
            <a:pPr marL="0" indent="0">
              <a:buFontTx/>
              <a:buNone/>
            </a:pPr>
            <a:r>
              <a:rPr lang="en-CA" baseline="0" dirty="0"/>
              <a:t>4 phases of system development: </a:t>
            </a:r>
          </a:p>
          <a:p>
            <a:pPr marL="0" indent="0">
              <a:buFontTx/>
              <a:buNone/>
            </a:pPr>
            <a:r>
              <a:rPr lang="en-CA" baseline="0" dirty="0"/>
              <a:t>	Plan</a:t>
            </a:r>
          </a:p>
          <a:p>
            <a:pPr marL="0" indent="0">
              <a:buFontTx/>
              <a:buNone/>
            </a:pPr>
            <a:r>
              <a:rPr lang="en-CA" baseline="0" dirty="0"/>
              <a:t>	- Business value </a:t>
            </a:r>
          </a:p>
          <a:p>
            <a:pPr marL="0" indent="0">
              <a:buFontTx/>
              <a:buNone/>
            </a:pPr>
            <a:r>
              <a:rPr lang="en-CA" baseline="0" dirty="0"/>
              <a:t>	- Feasibility</a:t>
            </a:r>
          </a:p>
          <a:p>
            <a:pPr marL="0" indent="0">
              <a:buFontTx/>
              <a:buNone/>
            </a:pPr>
            <a:r>
              <a:rPr lang="en-CA" baseline="0" dirty="0"/>
              <a:t>	- Work plan/project plan</a:t>
            </a:r>
          </a:p>
          <a:p>
            <a:pPr marL="0" indent="0">
              <a:buFontTx/>
              <a:buNone/>
            </a:pPr>
            <a:r>
              <a:rPr lang="en-CA" baseline="0" dirty="0"/>
              <a:t>	- Resource assigning </a:t>
            </a:r>
          </a:p>
          <a:p>
            <a:pPr marL="0" indent="0">
              <a:buFontTx/>
              <a:buNone/>
            </a:pPr>
            <a:r>
              <a:rPr lang="en-CA" baseline="0" dirty="0"/>
              <a:t>	</a:t>
            </a:r>
          </a:p>
          <a:p>
            <a:pPr marL="0" indent="0">
              <a:buFontTx/>
              <a:buNone/>
            </a:pPr>
            <a:r>
              <a:rPr lang="en-CA" baseline="0" dirty="0"/>
              <a:t>	Analyze</a:t>
            </a:r>
          </a:p>
          <a:p>
            <a:pPr marL="0" indent="0">
              <a:buFontTx/>
              <a:buNone/>
            </a:pPr>
            <a:r>
              <a:rPr lang="en-CA" baseline="0" dirty="0"/>
              <a:t>	- What your clients need</a:t>
            </a:r>
          </a:p>
          <a:p>
            <a:pPr marL="0" indent="0">
              <a:buFontTx/>
              <a:buNone/>
            </a:pPr>
            <a:r>
              <a:rPr lang="en-CA" baseline="0" dirty="0"/>
              <a:t>	- Information gathering </a:t>
            </a:r>
          </a:p>
          <a:p>
            <a:pPr marL="0" indent="0">
              <a:buFontTx/>
              <a:buNone/>
            </a:pPr>
            <a:r>
              <a:rPr lang="en-CA" baseline="0" dirty="0"/>
              <a:t>	- Process models</a:t>
            </a:r>
          </a:p>
          <a:p>
            <a:pPr marL="0" indent="0">
              <a:buFontTx/>
              <a:buNone/>
            </a:pPr>
            <a:r>
              <a:rPr lang="en-CA" baseline="0" dirty="0"/>
              <a:t>	- Workflows</a:t>
            </a:r>
          </a:p>
          <a:p>
            <a:pPr marL="0" indent="0">
              <a:buFontTx/>
              <a:buNone/>
            </a:pPr>
            <a:endParaRPr lang="en-CA" baseline="0" dirty="0"/>
          </a:p>
          <a:p>
            <a:pPr marL="0" indent="0">
              <a:buFontTx/>
              <a:buNone/>
            </a:pPr>
            <a:r>
              <a:rPr lang="en-CA" baseline="0" dirty="0"/>
              <a:t>	Design- How?</a:t>
            </a:r>
          </a:p>
          <a:p>
            <a:pPr marL="0" indent="0">
              <a:buFontTx/>
              <a:buNone/>
            </a:pPr>
            <a:r>
              <a:rPr lang="en-CA" baseline="0" dirty="0"/>
              <a:t>	- Database design</a:t>
            </a:r>
          </a:p>
          <a:p>
            <a:pPr marL="0" indent="0">
              <a:buFontTx/>
              <a:buNone/>
            </a:pPr>
            <a:r>
              <a:rPr lang="en-CA" baseline="0" dirty="0"/>
              <a:t>	- Prototypes</a:t>
            </a:r>
          </a:p>
          <a:p>
            <a:pPr marL="0" indent="0">
              <a:buFontTx/>
              <a:buNone/>
            </a:pPr>
            <a:r>
              <a:rPr lang="en-CA" baseline="0" dirty="0"/>
              <a:t>	- Interface design</a:t>
            </a:r>
          </a:p>
          <a:p>
            <a:pPr marL="0" indent="0">
              <a:buFontTx/>
              <a:buNone/>
            </a:pPr>
            <a:endParaRPr lang="en-CA" baseline="0" dirty="0"/>
          </a:p>
          <a:p>
            <a:pPr marL="0" indent="0">
              <a:buFontTx/>
              <a:buNone/>
            </a:pPr>
            <a:r>
              <a:rPr lang="en-CA" baseline="0" dirty="0"/>
              <a:t>	implementation </a:t>
            </a:r>
          </a:p>
          <a:p>
            <a:pPr marL="0" indent="0">
              <a:buFontTx/>
              <a:buNone/>
            </a:pPr>
            <a:r>
              <a:rPr lang="en-CA" baseline="0" dirty="0"/>
              <a:t>	- Construction</a:t>
            </a:r>
          </a:p>
          <a:p>
            <a:pPr marL="0" indent="0">
              <a:buFontTx/>
              <a:buNone/>
            </a:pPr>
            <a:r>
              <a:rPr lang="en-CA" baseline="0" dirty="0"/>
              <a:t>	- Installation </a:t>
            </a:r>
          </a:p>
          <a:p>
            <a:pPr marL="0" indent="0">
              <a:buFontTx/>
              <a:buNone/>
            </a:pPr>
            <a:r>
              <a:rPr lang="en-CA" baseline="0" dirty="0"/>
              <a:t>	- Configure</a:t>
            </a:r>
          </a:p>
          <a:p>
            <a:pPr marL="0" indent="0">
              <a:buFontTx/>
              <a:buNone/>
            </a:pPr>
            <a:r>
              <a:rPr lang="en-CA" baseline="0" dirty="0"/>
              <a:t>	- Lessons learned/feedback (post implementation)</a:t>
            </a:r>
          </a:p>
          <a:p>
            <a:pPr marL="0" indent="0">
              <a:buFontTx/>
              <a:buNone/>
            </a:pPr>
            <a:endParaRPr lang="en-CA" baseline="0" dirty="0"/>
          </a:p>
          <a:p>
            <a:pPr marL="0" indent="0">
              <a:buFontTx/>
              <a:buNone/>
            </a:pPr>
            <a:r>
              <a:rPr lang="en-CA" baseline="0" dirty="0"/>
              <a:t>	post implementation</a:t>
            </a:r>
          </a:p>
          <a:p>
            <a:pPr marL="0" indent="0">
              <a:buFontTx/>
              <a:buNone/>
            </a:pPr>
            <a:r>
              <a:rPr lang="en-CA" baseline="0" dirty="0"/>
              <a:t>	- Improvements and bug fixes</a:t>
            </a:r>
          </a:p>
          <a:p>
            <a:pPr marL="0" indent="0">
              <a:buFontTx/>
              <a:buNone/>
            </a:pPr>
            <a:r>
              <a:rPr lang="en-CA" baseline="0" dirty="0"/>
              <a:t>	- Hardware maintenance</a:t>
            </a:r>
          </a:p>
          <a:p>
            <a:pPr marL="0" indent="0">
              <a:buFontTx/>
              <a:buNone/>
            </a:pPr>
            <a:r>
              <a:rPr lang="en-CA" baseline="0" dirty="0"/>
              <a:t>	- Software maintenance </a:t>
            </a:r>
          </a:p>
          <a:p>
            <a:pPr marL="0" indent="0">
              <a:buFontTx/>
              <a:buNone/>
            </a:pPr>
            <a:r>
              <a:rPr lang="en-CA" baseline="0" dirty="0"/>
              <a:t>	- Ongoing maintenance</a:t>
            </a:r>
          </a:p>
          <a:p>
            <a:pPr marL="0" indent="0">
              <a:buFontTx/>
              <a:buNone/>
            </a:pPr>
            <a:endParaRPr lang="en-CA" baseline="0" dirty="0"/>
          </a:p>
          <a:p>
            <a:pPr marL="0" indent="0">
              <a:buFontTx/>
              <a:buNone/>
            </a:pPr>
            <a:r>
              <a:rPr lang="en-CA" baseline="0" dirty="0"/>
              <a:t>Project roles:</a:t>
            </a:r>
          </a:p>
          <a:p>
            <a:pPr marL="171450" indent="-171450">
              <a:buFontTx/>
              <a:buChar char="-"/>
            </a:pPr>
            <a:r>
              <a:rPr lang="en-CA" baseline="0" dirty="0"/>
              <a:t>Project manager</a:t>
            </a:r>
          </a:p>
          <a:p>
            <a:pPr marL="171450" indent="-171450">
              <a:buFontTx/>
              <a:buChar char="-"/>
            </a:pPr>
            <a:r>
              <a:rPr lang="en-CA" baseline="0" dirty="0"/>
              <a:t>Developers </a:t>
            </a:r>
          </a:p>
          <a:p>
            <a:pPr marL="171450" indent="-171450">
              <a:buFontTx/>
              <a:buChar char="-"/>
            </a:pPr>
            <a:r>
              <a:rPr lang="en-CA" baseline="0" dirty="0"/>
              <a:t>Testers</a:t>
            </a:r>
          </a:p>
          <a:p>
            <a:pPr marL="171450" indent="-171450">
              <a:buFontTx/>
              <a:buChar char="-"/>
            </a:pPr>
            <a:r>
              <a:rPr lang="en-CA" baseline="0" dirty="0"/>
              <a:t>Analysts </a:t>
            </a:r>
          </a:p>
          <a:p>
            <a:pPr marL="171450" indent="-171450">
              <a:buFontTx/>
              <a:buChar char="-"/>
            </a:pPr>
            <a:r>
              <a:rPr lang="en-CA" baseline="0" dirty="0"/>
              <a:t>Product support </a:t>
            </a:r>
          </a:p>
          <a:p>
            <a:pPr marL="171450" indent="-171450">
              <a:buFontTx/>
              <a:buChar char="-"/>
            </a:pPr>
            <a:r>
              <a:rPr lang="en-CA" baseline="0" dirty="0"/>
              <a:t>Stakeholders</a:t>
            </a:r>
          </a:p>
          <a:p>
            <a:pPr marL="0" indent="0">
              <a:buFontTx/>
              <a:buNone/>
            </a:pPr>
            <a:r>
              <a:rPr lang="en-CA" baseline="0" dirty="0"/>
              <a:t>          - May or may not be a user of the system</a:t>
            </a:r>
          </a:p>
          <a:p>
            <a:pPr marL="0" indent="0">
              <a:buFontTx/>
              <a:buNone/>
            </a:pPr>
            <a:r>
              <a:rPr lang="en-CA" baseline="0" dirty="0"/>
              <a:t>          - Can be developers, analysts, programmers, anyone</a:t>
            </a:r>
          </a:p>
          <a:p>
            <a:pPr marL="0" indent="0">
              <a:buFontTx/>
              <a:buNone/>
            </a:pPr>
            <a:r>
              <a:rPr lang="en-CA" baseline="0" dirty="0"/>
              <a:t>          - Customers (end users, system owner)</a:t>
            </a:r>
          </a:p>
          <a:p>
            <a:pPr marL="0" indent="0">
              <a:buFontTx/>
              <a:buNone/>
            </a:pPr>
            <a:endParaRPr lang="en-CA" baseline="0" dirty="0"/>
          </a:p>
          <a:p>
            <a:pPr marL="0" indent="0">
              <a:buFontTx/>
              <a:buNone/>
            </a:pPr>
            <a:r>
              <a:rPr lang="en-CA" baseline="0" dirty="0"/>
              <a:t> 	</a:t>
            </a:r>
          </a:p>
        </p:txBody>
      </p:sp>
      <p:sp>
        <p:nvSpPr>
          <p:cNvPr id="4" name="Slide Number Placeholder 3"/>
          <p:cNvSpPr>
            <a:spLocks noGrp="1"/>
          </p:cNvSpPr>
          <p:nvPr>
            <p:ph type="sldNum" sz="quarter" idx="10"/>
          </p:nvPr>
        </p:nvSpPr>
        <p:spPr/>
        <p:txBody>
          <a:bodyPr/>
          <a:lstStyle/>
          <a:p>
            <a:fld id="{72558B94-2770-493A-808E-9544ED180DC6}" type="slidenum">
              <a:rPr lang="en-CA" smtClean="0"/>
              <a:pPr/>
              <a:t>2</a:t>
            </a:fld>
            <a:endParaRPr lang="en-CA"/>
          </a:p>
        </p:txBody>
      </p:sp>
    </p:spTree>
    <p:extLst>
      <p:ext uri="{BB962C8B-B14F-4D97-AF65-F5344CB8AC3E}">
        <p14:creationId xmlns:p14="http://schemas.microsoft.com/office/powerpoint/2010/main" val="640631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20</a:t>
            </a:fld>
            <a:endParaRPr lang="en-CA"/>
          </a:p>
        </p:txBody>
      </p:sp>
    </p:spTree>
    <p:extLst>
      <p:ext uri="{BB962C8B-B14F-4D97-AF65-F5344CB8AC3E}">
        <p14:creationId xmlns:p14="http://schemas.microsoft.com/office/powerpoint/2010/main" val="6969530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21</a:t>
            </a:fld>
            <a:endParaRPr lang="en-CA"/>
          </a:p>
        </p:txBody>
      </p:sp>
    </p:spTree>
    <p:extLst>
      <p:ext uri="{BB962C8B-B14F-4D97-AF65-F5344CB8AC3E}">
        <p14:creationId xmlns:p14="http://schemas.microsoft.com/office/powerpoint/2010/main" val="19021181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a:t>Popular</a:t>
            </a:r>
            <a:r>
              <a:rPr lang="en-CA" baseline="0" dirty="0"/>
              <a:t> in 1980s – formal step by step approach to developing a system</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22</a:t>
            </a:fld>
            <a:endParaRPr lang="en-CA"/>
          </a:p>
        </p:txBody>
      </p:sp>
    </p:spTree>
    <p:extLst>
      <p:ext uri="{BB962C8B-B14F-4D97-AF65-F5344CB8AC3E}">
        <p14:creationId xmlns:p14="http://schemas.microsoft.com/office/powerpoint/2010/main" val="19244894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p:cNvSpPr>
            <a:spLocks noGrp="1" noChangeArrowheads="1"/>
          </p:cNvSpPr>
          <p:nvPr>
            <p:ph type="sldNum" sz="quarter" idx="5"/>
          </p:nvPr>
        </p:nvSpPr>
        <p:spPr>
          <a:ln/>
        </p:spPr>
        <p:txBody>
          <a:bodyPr/>
          <a:lstStyle/>
          <a:p>
            <a:fld id="{5B91ECD2-90A0-4733-B9AD-C8509308AB55}" type="slidenum">
              <a:rPr lang="en-US"/>
              <a:pPr/>
              <a:t>23</a:t>
            </a:fld>
            <a:endParaRPr lang="en-US"/>
          </a:p>
        </p:txBody>
      </p:sp>
      <p:sp>
        <p:nvSpPr>
          <p:cNvPr id="3" name="Notes Placeholder 2"/>
          <p:cNvSpPr>
            <a:spLocks noGrp="1"/>
          </p:cNvSpPr>
          <p:nvPr>
            <p:ph type="body" idx="1"/>
          </p:nvPr>
        </p:nvSpPr>
        <p:spPr/>
        <p:txBody>
          <a:bodyPr>
            <a:normAutofit/>
          </a:bodyPr>
          <a:lstStyle/>
          <a:p>
            <a:r>
              <a:rPr lang="en-CA" dirty="0"/>
              <a:t>Advantages: Identifies</a:t>
            </a:r>
            <a:r>
              <a:rPr lang="en-CA" baseline="0" dirty="0"/>
              <a:t> system requirements long before programming begins and minimizes changes</a:t>
            </a:r>
          </a:p>
          <a:p>
            <a:r>
              <a:rPr lang="en-CA" baseline="0" dirty="0"/>
              <a:t>Disadvantages: Design must be complete before implementation begins; long time lapses between beginning of planning and a system</a:t>
            </a:r>
            <a:endParaRPr lang="en-CA" dirty="0"/>
          </a:p>
        </p:txBody>
      </p:sp>
    </p:spTree>
    <p:extLst>
      <p:ext uri="{BB962C8B-B14F-4D97-AF65-F5344CB8AC3E}">
        <p14:creationId xmlns:p14="http://schemas.microsoft.com/office/powerpoint/2010/main" val="20380282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This fixed requirement scope in the waterfall methodology is what causes project failure.</a:t>
            </a:r>
          </a:p>
          <a:p>
            <a:r>
              <a:rPr lang="en-CA" dirty="0"/>
              <a:t>Quality</a:t>
            </a:r>
            <a:r>
              <a:rPr lang="en-CA" baseline="0" dirty="0"/>
              <a:t> is missing on this diagram – since requirements, cost and schedule are fixed, quality is what is variable.</a:t>
            </a:r>
            <a:endParaRPr lang="en-US"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24</a:t>
            </a:fld>
            <a:endParaRPr lang="en-CA"/>
          </a:p>
        </p:txBody>
      </p:sp>
    </p:spTree>
    <p:extLst>
      <p:ext uri="{BB962C8B-B14F-4D97-AF65-F5344CB8AC3E}">
        <p14:creationId xmlns:p14="http://schemas.microsoft.com/office/powerpoint/2010/main" val="118733280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Often used for software/hardware upgrades.</a:t>
            </a:r>
          </a:p>
        </p:txBody>
      </p:sp>
      <p:sp>
        <p:nvSpPr>
          <p:cNvPr id="4" name="Slide Number Placeholder 3"/>
          <p:cNvSpPr>
            <a:spLocks noGrp="1"/>
          </p:cNvSpPr>
          <p:nvPr>
            <p:ph type="sldNum" sz="quarter" idx="10"/>
          </p:nvPr>
        </p:nvSpPr>
        <p:spPr/>
        <p:txBody>
          <a:bodyPr/>
          <a:lstStyle/>
          <a:p>
            <a:fld id="{72558B94-2770-493A-808E-9544ED180DC6}" type="slidenum">
              <a:rPr lang="en-CA" smtClean="0"/>
              <a:pPr/>
              <a:t>25</a:t>
            </a:fld>
            <a:endParaRPr lang="en-CA"/>
          </a:p>
        </p:txBody>
      </p:sp>
    </p:spTree>
    <p:extLst>
      <p:ext uri="{BB962C8B-B14F-4D97-AF65-F5344CB8AC3E}">
        <p14:creationId xmlns:p14="http://schemas.microsoft.com/office/powerpoint/2010/main" val="22418948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baseline="0"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26</a:t>
            </a:fld>
            <a:endParaRPr lang="en-CA"/>
          </a:p>
        </p:txBody>
      </p:sp>
    </p:spTree>
    <p:extLst>
      <p:ext uri="{BB962C8B-B14F-4D97-AF65-F5344CB8AC3E}">
        <p14:creationId xmlns:p14="http://schemas.microsoft.com/office/powerpoint/2010/main" val="11688323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r>
              <a:rPr lang="en-CA" dirty="0"/>
              <a:t>Begin with basics of analysis</a:t>
            </a:r>
            <a:r>
              <a:rPr lang="en-CA" baseline="0" dirty="0"/>
              <a:t> and design </a:t>
            </a:r>
          </a:p>
          <a:p>
            <a:pPr>
              <a:buFontTx/>
              <a:buChar char="-"/>
            </a:pPr>
            <a:r>
              <a:rPr lang="en-CA" baseline="0" dirty="0"/>
              <a:t>Create a system prototype “Quick and dirty” look at the system</a:t>
            </a:r>
          </a:p>
          <a:p>
            <a:pPr>
              <a:buFontTx/>
              <a:buChar char="-"/>
            </a:pPr>
            <a:r>
              <a:rPr lang="en-CA" baseline="0" dirty="0"/>
              <a:t>Minimal features, but look and feel is there</a:t>
            </a:r>
          </a:p>
          <a:p>
            <a:pPr>
              <a:buFontTx/>
              <a:buChar char="-"/>
            </a:pPr>
            <a:r>
              <a:rPr lang="en-CA" baseline="0" dirty="0"/>
              <a:t>Show it to the users and get their feedback</a:t>
            </a:r>
          </a:p>
          <a:p>
            <a:pPr>
              <a:buFontTx/>
              <a:buChar char="-"/>
            </a:pPr>
            <a:r>
              <a:rPr lang="en-CA" baseline="0" dirty="0"/>
              <a:t>Re-analyze, re-design, re-implement; may add features the second time, may add another screen</a:t>
            </a:r>
          </a:p>
          <a:p>
            <a:pPr>
              <a:buFontTx/>
              <a:buChar char="-"/>
            </a:pPr>
            <a:r>
              <a:rPr lang="en-CA" baseline="0" dirty="0"/>
              <a:t>Advantage – quick feedback from user</a:t>
            </a:r>
          </a:p>
          <a:p>
            <a:pPr>
              <a:buFontTx/>
              <a:buChar char="-"/>
            </a:pPr>
            <a:r>
              <a:rPr lang="en-CA" baseline="0" dirty="0"/>
              <a:t>Disadvantage – users constantly not happy – when are you done?; may sacrifice careful analysis: build car and need to remove engine to change oil</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27</a:t>
            </a:fld>
            <a:endParaRPr lang="en-CA"/>
          </a:p>
        </p:txBody>
      </p:sp>
    </p:spTree>
    <p:extLst>
      <p:ext uri="{BB962C8B-B14F-4D97-AF65-F5344CB8AC3E}">
        <p14:creationId xmlns:p14="http://schemas.microsoft.com/office/powerpoint/2010/main" val="141382524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FontTx/>
              <a:buChar char="-"/>
            </a:pPr>
            <a:r>
              <a:rPr lang="en-CA" dirty="0"/>
              <a:t>Use when you don’t really understand</a:t>
            </a:r>
            <a:r>
              <a:rPr lang="en-CA" baseline="0" dirty="0"/>
              <a:t> what the user wants</a:t>
            </a:r>
          </a:p>
          <a:p>
            <a:pPr>
              <a:buFontTx/>
              <a:buChar char="-"/>
            </a:pPr>
            <a:r>
              <a:rPr lang="en-CA" baseline="0" dirty="0"/>
              <a:t>Do a pretty thorough analysis, move to design but prototype to make sure you understand</a:t>
            </a:r>
          </a:p>
          <a:p>
            <a:pPr>
              <a:buFontTx/>
              <a:buChar char="-"/>
            </a:pPr>
            <a:r>
              <a:rPr lang="en-CA" baseline="0" dirty="0"/>
              <a:t>Not whole system, just the part that you are not sure of; not sure if it is feasible or how to design the solution</a:t>
            </a:r>
          </a:p>
          <a:p>
            <a:pPr>
              <a:buFontTx/>
              <a:buChar char="-"/>
            </a:pPr>
            <a:r>
              <a:rPr lang="en-CA" baseline="0" dirty="0"/>
              <a:t>Users are not sure how to do order entry; build HTML pages to show them the layout, etc.</a:t>
            </a:r>
          </a:p>
          <a:p>
            <a:pPr>
              <a:buFontTx/>
              <a:buChar char="-"/>
            </a:pPr>
            <a:r>
              <a:rPr lang="en-CA" baseline="0" dirty="0"/>
              <a:t>Sometimes called storyboarding</a:t>
            </a:r>
          </a:p>
          <a:p>
            <a:pPr>
              <a:buFontTx/>
              <a:buChar char="-"/>
            </a:pPr>
            <a:r>
              <a:rPr lang="en-CA" baseline="0" dirty="0"/>
              <a:t>Advantage – feedback on difficult or misunderstood parts</a:t>
            </a:r>
          </a:p>
          <a:p>
            <a:pPr>
              <a:buFontTx/>
              <a:buChar char="-"/>
            </a:pPr>
            <a:r>
              <a:rPr lang="en-CA" baseline="0" dirty="0"/>
              <a:t>Disadvantage – extra time required</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28</a:t>
            </a:fld>
            <a:endParaRPr lang="en-CA"/>
          </a:p>
        </p:txBody>
      </p:sp>
    </p:spTree>
    <p:extLst>
      <p:ext uri="{BB962C8B-B14F-4D97-AF65-F5344CB8AC3E}">
        <p14:creationId xmlns:p14="http://schemas.microsoft.com/office/powerpoint/2010/main" val="17594987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232143" indent="-232143">
              <a:buAutoNum type="arabicParenR"/>
            </a:pPr>
            <a:r>
              <a:rPr lang="en-CA" dirty="0"/>
              <a:t>Rapid feedback between</a:t>
            </a:r>
            <a:r>
              <a:rPr lang="en-CA" baseline="0" dirty="0"/>
              <a:t> developers and users</a:t>
            </a:r>
          </a:p>
          <a:p>
            <a:pPr marL="232143" indent="-232143">
              <a:buAutoNum type="arabicParenR"/>
            </a:pPr>
            <a:r>
              <a:rPr lang="en-CA" baseline="0" dirty="0"/>
              <a:t>Follow KISS principle</a:t>
            </a:r>
          </a:p>
          <a:p>
            <a:pPr marL="232143" indent="-232143">
              <a:buAutoNum type="arabicParenR"/>
            </a:pPr>
            <a:r>
              <a:rPr lang="en-CA" baseline="0" dirty="0"/>
              <a:t>Incremental changes and grow the system – accept and embrace change</a:t>
            </a:r>
          </a:p>
          <a:p>
            <a:pPr marL="232143" indent="-232143">
              <a:buAutoNum type="arabicParenR"/>
            </a:pPr>
            <a:r>
              <a:rPr lang="en-CA" b="1" baseline="0" dirty="0"/>
              <a:t>Quality</a:t>
            </a:r>
            <a:r>
              <a:rPr lang="en-CA" baseline="0" dirty="0"/>
              <a:t> first mentality</a:t>
            </a:r>
          </a:p>
          <a:p>
            <a:pPr marL="232143" indent="-232143">
              <a:buAutoNum type="arabicParenR"/>
            </a:pPr>
            <a:endParaRPr lang="en-CA" baseline="0" dirty="0"/>
          </a:p>
          <a:p>
            <a:pPr marL="232143" indent="-232143"/>
            <a:r>
              <a:rPr lang="en-CA" baseline="0" dirty="0"/>
              <a:t>Test Driven development is key as is many releases to customer</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29</a:t>
            </a:fld>
            <a:endParaRPr lang="en-CA"/>
          </a:p>
        </p:txBody>
      </p:sp>
    </p:spTree>
    <p:extLst>
      <p:ext uri="{BB962C8B-B14F-4D97-AF65-F5344CB8AC3E}">
        <p14:creationId xmlns:p14="http://schemas.microsoft.com/office/powerpoint/2010/main" val="18630053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bwMode="auto">
          <a:noFill/>
          <a:ln>
            <a:solidFill>
              <a:srgbClr val="000000"/>
            </a:solidFill>
            <a:miter lim="800000"/>
            <a:headEnd/>
            <a:tailEnd/>
          </a:ln>
        </p:spPr>
      </p:sp>
      <p:sp>
        <p:nvSpPr>
          <p:cNvPr id="52227"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a:t>Which role might they play?</a:t>
            </a:r>
            <a:r>
              <a:rPr lang="en-US" baseline="0" dirty="0"/>
              <a:t>  Infrastructure analyst</a:t>
            </a:r>
          </a:p>
          <a:p>
            <a:pPr>
              <a:spcBef>
                <a:spcPct val="0"/>
              </a:spcBef>
            </a:pPr>
            <a:r>
              <a:rPr lang="en-US" baseline="0" dirty="0"/>
              <a:t>Example, the rollout of VDI at heritage is a project.  It had a start date and end date, and it had a detailed plan. </a:t>
            </a:r>
          </a:p>
          <a:p>
            <a:pPr>
              <a:spcBef>
                <a:spcPct val="0"/>
              </a:spcBef>
            </a:pPr>
            <a:r>
              <a:rPr lang="en-US" baseline="0" dirty="0"/>
              <a:t>Who would the project manager be in this case? Any ideas?  </a:t>
            </a:r>
          </a:p>
          <a:p>
            <a:pPr>
              <a:spcBef>
                <a:spcPct val="0"/>
              </a:spcBef>
            </a:pPr>
            <a:r>
              <a:rPr lang="en-US" baseline="0" dirty="0"/>
              <a:t>An other example…. </a:t>
            </a:r>
          </a:p>
          <a:p>
            <a:pPr>
              <a:spcBef>
                <a:spcPct val="0"/>
              </a:spcBef>
            </a:pPr>
            <a:r>
              <a:rPr lang="en-US" baseline="0" dirty="0"/>
              <a:t>We talked about Operations phase of projects, which happens after they go into production.  IT support is part of this maintenance.  So they play the role of maintaining the operation of the system.  </a:t>
            </a:r>
          </a:p>
          <a:p>
            <a:pPr>
              <a:spcBef>
                <a:spcPct val="0"/>
              </a:spcBef>
            </a:pPr>
            <a:r>
              <a:rPr lang="en-US" baseline="0" dirty="0"/>
              <a:t>Example.  The roll out of a new version of a COTS product.  In the initial rollout, the IT support has to update all existing users.  But when a new user comes along, they have to add it to the new users.  This is part of ‘Operations’ or  the maintenance of operations.</a:t>
            </a:r>
            <a:endParaRPr lang="en-US" dirty="0"/>
          </a:p>
        </p:txBody>
      </p:sp>
      <p:sp>
        <p:nvSpPr>
          <p:cNvPr id="52228"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B8181663-1935-4582-8F54-9B9D93D2803D}" type="slidenum">
              <a:rPr lang="en-US"/>
              <a:pPr fontAlgn="base">
                <a:spcBef>
                  <a:spcPct val="0"/>
                </a:spcBef>
                <a:spcAft>
                  <a:spcPct val="0"/>
                </a:spcAft>
              </a:pPr>
              <a:t>3</a:t>
            </a:fld>
            <a:endParaRPr lang="en-US"/>
          </a:p>
        </p:txBody>
      </p:sp>
    </p:spTree>
    <p:extLst>
      <p:ext uri="{BB962C8B-B14F-4D97-AF65-F5344CB8AC3E}">
        <p14:creationId xmlns:p14="http://schemas.microsoft.com/office/powerpoint/2010/main" val="14057717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30</a:t>
            </a:fld>
            <a:endParaRPr lang="en-CA"/>
          </a:p>
        </p:txBody>
      </p:sp>
    </p:spTree>
    <p:extLst>
      <p:ext uri="{BB962C8B-B14F-4D97-AF65-F5344CB8AC3E}">
        <p14:creationId xmlns:p14="http://schemas.microsoft.com/office/powerpoint/2010/main" val="9851150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31</a:t>
            </a:fld>
            <a:endParaRPr lang="en-CA"/>
          </a:p>
        </p:txBody>
      </p:sp>
    </p:spTree>
    <p:extLst>
      <p:ext uri="{BB962C8B-B14F-4D97-AF65-F5344CB8AC3E}">
        <p14:creationId xmlns:p14="http://schemas.microsoft.com/office/powerpoint/2010/main" val="360289273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a:t>Agile development is an umbrella</a:t>
            </a:r>
            <a:r>
              <a:rPr lang="en-CA" baseline="0" dirty="0"/>
              <a:t> term for many different things</a:t>
            </a:r>
          </a:p>
          <a:p>
            <a:r>
              <a:rPr lang="en-US" dirty="0"/>
              <a:t>They all fundamentally incorporate </a:t>
            </a:r>
            <a:r>
              <a:rPr lang="en-US" i="1" dirty="0"/>
              <a:t>iteration</a:t>
            </a:r>
            <a:r>
              <a:rPr lang="en-US" dirty="0"/>
              <a:t> and the continuous feedback that it provides to successively refine and deliver a software system. They all involve continuous planning, continuous testing, continuous integration, and other forms of continuous evolution of both the project and the software.</a:t>
            </a:r>
          </a:p>
          <a:p>
            <a:r>
              <a:rPr lang="en-US" dirty="0"/>
              <a:t>Your book only</a:t>
            </a:r>
            <a:r>
              <a:rPr lang="en-US" baseline="0" dirty="0"/>
              <a:t> talks about Extreme Programming</a:t>
            </a:r>
          </a:p>
          <a:p>
            <a:r>
              <a:rPr lang="en-US" baseline="0" dirty="0"/>
              <a:t>You can google the other types…</a:t>
            </a:r>
          </a:p>
          <a:p>
            <a:endParaRPr lang="en-CA" dirty="0"/>
          </a:p>
        </p:txBody>
      </p:sp>
      <p:sp>
        <p:nvSpPr>
          <p:cNvPr id="4" name="Slide Number Placeholder 3"/>
          <p:cNvSpPr>
            <a:spLocks noGrp="1"/>
          </p:cNvSpPr>
          <p:nvPr>
            <p:ph type="sldNum" sz="quarter" idx="10"/>
          </p:nvPr>
        </p:nvSpPr>
        <p:spPr/>
        <p:txBody>
          <a:bodyPr/>
          <a:lstStyle/>
          <a:p>
            <a:fld id="{DEA3C121-EEB4-4C53-B0BB-1EF17DF47211}" type="slidenum">
              <a:rPr lang="en-CA" smtClean="0"/>
              <a:pPr/>
              <a:t>32</a:t>
            </a:fld>
            <a:endParaRPr lang="en-CA"/>
          </a:p>
        </p:txBody>
      </p:sp>
    </p:spTree>
    <p:extLst>
      <p:ext uri="{BB962C8B-B14F-4D97-AF65-F5344CB8AC3E}">
        <p14:creationId xmlns:p14="http://schemas.microsoft.com/office/powerpoint/2010/main" val="40468109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a:t>
            </a:r>
            <a:r>
              <a:rPr lang="en-CA" baseline="0" dirty="0"/>
              <a:t> Version One, 2013 State of Agile Survey</a:t>
            </a:r>
            <a:endParaRPr lang="en-US"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33</a:t>
            </a:fld>
            <a:endParaRPr lang="en-CA"/>
          </a:p>
        </p:txBody>
      </p:sp>
    </p:spTree>
    <p:extLst>
      <p:ext uri="{BB962C8B-B14F-4D97-AF65-F5344CB8AC3E}">
        <p14:creationId xmlns:p14="http://schemas.microsoft.com/office/powerpoint/2010/main" val="24720013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34</a:t>
            </a:fld>
            <a:endParaRPr lang="en-CA"/>
          </a:p>
        </p:txBody>
      </p:sp>
    </p:spTree>
    <p:extLst>
      <p:ext uri="{BB962C8B-B14F-4D97-AF65-F5344CB8AC3E}">
        <p14:creationId xmlns:p14="http://schemas.microsoft.com/office/powerpoint/2010/main" val="20975944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Give example of daily meetings with dev team</a:t>
            </a:r>
            <a:r>
              <a:rPr lang="en-CA" baseline="0" dirty="0"/>
              <a:t> and what is discussed</a:t>
            </a:r>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35</a:t>
            </a:fld>
            <a:endParaRPr lang="en-CA"/>
          </a:p>
        </p:txBody>
      </p:sp>
    </p:spTree>
    <p:extLst>
      <p:ext uri="{BB962C8B-B14F-4D97-AF65-F5344CB8AC3E}">
        <p14:creationId xmlns:p14="http://schemas.microsoft.com/office/powerpoint/2010/main" val="2710422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36</a:t>
            </a:fld>
            <a:endParaRPr lang="en-CA"/>
          </a:p>
        </p:txBody>
      </p:sp>
    </p:spTree>
    <p:extLst>
      <p:ext uri="{BB962C8B-B14F-4D97-AF65-F5344CB8AC3E}">
        <p14:creationId xmlns:p14="http://schemas.microsoft.com/office/powerpoint/2010/main" val="42600755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Agile fixes</a:t>
            </a:r>
            <a:r>
              <a:rPr lang="en-CA" baseline="0" dirty="0"/>
              <a:t> the date and resources and varies the requirements</a:t>
            </a:r>
            <a:endParaRPr lang="en-US"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37</a:t>
            </a:fld>
            <a:endParaRPr lang="en-CA"/>
          </a:p>
        </p:txBody>
      </p:sp>
    </p:spTree>
    <p:extLst>
      <p:ext uri="{BB962C8B-B14F-4D97-AF65-F5344CB8AC3E}">
        <p14:creationId xmlns:p14="http://schemas.microsoft.com/office/powerpoint/2010/main" val="39811133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38</a:t>
            </a:fld>
            <a:endParaRPr lang="en-CA"/>
          </a:p>
        </p:txBody>
      </p:sp>
    </p:spTree>
    <p:extLst>
      <p:ext uri="{BB962C8B-B14F-4D97-AF65-F5344CB8AC3E}">
        <p14:creationId xmlns:p14="http://schemas.microsoft.com/office/powerpoint/2010/main" val="124775050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39</a:t>
            </a:fld>
            <a:endParaRPr lang="en-CA"/>
          </a:p>
        </p:txBody>
      </p:sp>
    </p:spTree>
    <p:extLst>
      <p:ext uri="{BB962C8B-B14F-4D97-AF65-F5344CB8AC3E}">
        <p14:creationId xmlns:p14="http://schemas.microsoft.com/office/powerpoint/2010/main" val="2404603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10"/>
          </p:nvPr>
        </p:nvSpPr>
        <p:spPr/>
        <p:txBody>
          <a:bodyPr/>
          <a:lstStyle/>
          <a:p>
            <a:fld id="{72558B94-2770-493A-808E-9544ED180DC6}" type="slidenum">
              <a:rPr lang="en-CA" smtClean="0"/>
              <a:pPr/>
              <a:t>4</a:t>
            </a:fld>
            <a:endParaRPr lang="en-CA"/>
          </a:p>
        </p:txBody>
      </p:sp>
    </p:spTree>
    <p:extLst>
      <p:ext uri="{BB962C8B-B14F-4D97-AF65-F5344CB8AC3E}">
        <p14:creationId xmlns:p14="http://schemas.microsoft.com/office/powerpoint/2010/main" val="456181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Implementing VDI – at heritage (small/medium) &lt; 1000 </a:t>
            </a:r>
          </a:p>
          <a:p>
            <a:r>
              <a:rPr lang="en-CA" dirty="0"/>
              <a:t>At</a:t>
            </a:r>
            <a:r>
              <a:rPr lang="en-CA" baseline="0" dirty="0"/>
              <a:t> a gov’t </a:t>
            </a:r>
            <a:r>
              <a:rPr lang="en-CA" baseline="0" dirty="0" err="1"/>
              <a:t>dept</a:t>
            </a:r>
            <a:r>
              <a:rPr lang="en-CA" baseline="0" dirty="0"/>
              <a:t> (large) &gt; 5000 people</a:t>
            </a:r>
          </a:p>
          <a:p>
            <a:endParaRPr lang="en-CA" baseline="0" dirty="0"/>
          </a:p>
          <a:p>
            <a:r>
              <a:rPr lang="en-CA" baseline="0" dirty="0"/>
              <a:t>And issues/ </a:t>
            </a:r>
            <a:r>
              <a:rPr lang="en-CA" baseline="0" dirty="0" err="1"/>
              <a:t>expiriences</a:t>
            </a:r>
            <a:r>
              <a:rPr lang="en-CA" baseline="0" dirty="0"/>
              <a:t> that they wish to share about unexpected issues encountered?</a:t>
            </a:r>
          </a:p>
          <a:p>
            <a:endParaRPr lang="en-CA" baseline="0" dirty="0"/>
          </a:p>
          <a:p>
            <a:r>
              <a:rPr lang="en-CA" baseline="0" dirty="0"/>
              <a:t>Another example:  Phoenix</a:t>
            </a:r>
          </a:p>
          <a:p>
            <a:endParaRPr lang="en-CA" baseline="0" dirty="0"/>
          </a:p>
          <a:p>
            <a:r>
              <a:rPr lang="en-CA" dirty="0"/>
              <a:t>http://www.fmi.ca/media/381149/Claire%20Caloren%20EN.pdf  -  slides on Pay Modernization Project</a:t>
            </a:r>
          </a:p>
          <a:p>
            <a:endParaRPr lang="en-CA" dirty="0"/>
          </a:p>
          <a:p>
            <a:r>
              <a:rPr lang="en-CA" dirty="0"/>
              <a:t>http://www.cbc.ca/news/politics/phoenix-pay-fix-cost-1.3733154  - website</a:t>
            </a:r>
            <a:r>
              <a:rPr lang="en-CA" baseline="0" dirty="0"/>
              <a:t> w/ current status of project</a:t>
            </a:r>
            <a:endParaRPr lang="en-CA" dirty="0"/>
          </a:p>
          <a:p>
            <a:endParaRPr lang="en-CA" dirty="0"/>
          </a:p>
          <a:p>
            <a:endParaRPr lang="en-CA" dirty="0"/>
          </a:p>
          <a:p>
            <a:endParaRPr lang="en-CA" dirty="0"/>
          </a:p>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5</a:t>
            </a:fld>
            <a:endParaRPr lang="en-CA"/>
          </a:p>
        </p:txBody>
      </p:sp>
    </p:spTree>
    <p:extLst>
      <p:ext uri="{BB962C8B-B14F-4D97-AF65-F5344CB8AC3E}">
        <p14:creationId xmlns:p14="http://schemas.microsoft.com/office/powerpoint/2010/main" val="1896345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http://www.cbc.ca/news/politics/phoenix-payroll-problems-fix-1.3683735</a:t>
            </a:r>
          </a:p>
          <a:p>
            <a:endParaRPr lang="en-CA" dirty="0"/>
          </a:p>
          <a:p>
            <a:pPr defTabSz="928573">
              <a:defRPr/>
            </a:pPr>
            <a:r>
              <a:rPr lang="en-CA" b="1" dirty="0"/>
              <a:t>Public servants have reported maxed-out credit cards, depleted savings and unpaid bills</a:t>
            </a:r>
          </a:p>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6</a:t>
            </a:fld>
            <a:endParaRPr lang="en-CA"/>
          </a:p>
        </p:txBody>
      </p:sp>
    </p:spTree>
    <p:extLst>
      <p:ext uri="{BB962C8B-B14F-4D97-AF65-F5344CB8AC3E}">
        <p14:creationId xmlns:p14="http://schemas.microsoft.com/office/powerpoint/2010/main" val="3947519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Slide Image Placeholder 1"/>
          <p:cNvSpPr>
            <a:spLocks noGrp="1" noRot="1" noChangeAspect="1" noTextEdit="1"/>
          </p:cNvSpPr>
          <p:nvPr>
            <p:ph type="sldImg"/>
          </p:nvPr>
        </p:nvSpPr>
        <p:spPr bwMode="auto">
          <a:noFill/>
          <a:ln>
            <a:solidFill>
              <a:srgbClr val="000000"/>
            </a:solidFill>
            <a:miter lim="800000"/>
            <a:headEnd/>
            <a:tailEnd/>
          </a:ln>
        </p:spPr>
      </p:sp>
      <p:sp>
        <p:nvSpPr>
          <p:cNvPr id="53251"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r>
              <a:rPr lang="en-US" dirty="0"/>
              <a:t>Source: </a:t>
            </a:r>
            <a:r>
              <a:rPr lang="en-US" dirty="0" err="1"/>
              <a:t>Charette</a:t>
            </a:r>
            <a:r>
              <a:rPr lang="en-US" dirty="0"/>
              <a:t>, Robert N., “Why Software Fails,” IEEE Spectrum Online, Sept. 2005.</a:t>
            </a:r>
          </a:p>
        </p:txBody>
      </p:sp>
      <p:sp>
        <p:nvSpPr>
          <p:cNvPr id="53252"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5A4083A3-24CA-41A0-9BD6-54896B33E6EA}" type="slidenum">
              <a:rPr lang="en-US"/>
              <a:pPr fontAlgn="base">
                <a:spcBef>
                  <a:spcPct val="0"/>
                </a:spcBef>
                <a:spcAft>
                  <a:spcPct val="0"/>
                </a:spcAft>
              </a:pPr>
              <a:t>7</a:t>
            </a:fld>
            <a:endParaRPr lang="en-US"/>
          </a:p>
        </p:txBody>
      </p:sp>
    </p:spTree>
    <p:extLst>
      <p:ext uri="{BB962C8B-B14F-4D97-AF65-F5344CB8AC3E}">
        <p14:creationId xmlns:p14="http://schemas.microsoft.com/office/powerpoint/2010/main" val="2822282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clients don’t have a detailed knowledge of what they require</a:t>
            </a:r>
          </a:p>
          <a:p>
            <a:r>
              <a:rPr lang="en-CA" dirty="0"/>
              <a:t>The clients are not able to properly communicate their needs</a:t>
            </a:r>
          </a:p>
          <a:p>
            <a:r>
              <a:rPr lang="en-CA" dirty="0"/>
              <a:t>The analysts do not properly interpret the  requirements</a:t>
            </a:r>
          </a:p>
          <a:p>
            <a:endParaRPr lang="en-CA"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8</a:t>
            </a:fld>
            <a:endParaRPr lang="en-CA"/>
          </a:p>
        </p:txBody>
      </p:sp>
    </p:spTree>
    <p:extLst>
      <p:ext uri="{BB962C8B-B14F-4D97-AF65-F5344CB8AC3E}">
        <p14:creationId xmlns:p14="http://schemas.microsoft.com/office/powerpoint/2010/main" val="7924136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Reference: Stand</a:t>
            </a:r>
            <a:r>
              <a:rPr lang="en-CA" baseline="0" dirty="0"/>
              <a:t>ish Groups Chaos report survey, 1994</a:t>
            </a:r>
            <a:endParaRPr lang="en-US" dirty="0"/>
          </a:p>
        </p:txBody>
      </p:sp>
      <p:sp>
        <p:nvSpPr>
          <p:cNvPr id="4" name="Slide Number Placeholder 3"/>
          <p:cNvSpPr>
            <a:spLocks noGrp="1"/>
          </p:cNvSpPr>
          <p:nvPr>
            <p:ph type="sldNum" sz="quarter" idx="10"/>
          </p:nvPr>
        </p:nvSpPr>
        <p:spPr/>
        <p:txBody>
          <a:bodyPr/>
          <a:lstStyle/>
          <a:p>
            <a:fld id="{72558B94-2770-493A-808E-9544ED180DC6}" type="slidenum">
              <a:rPr lang="en-CA" smtClean="0"/>
              <a:pPr/>
              <a:t>9</a:t>
            </a:fld>
            <a:endParaRPr lang="en-CA"/>
          </a:p>
        </p:txBody>
      </p:sp>
    </p:spTree>
    <p:extLst>
      <p:ext uri="{BB962C8B-B14F-4D97-AF65-F5344CB8AC3E}">
        <p14:creationId xmlns:p14="http://schemas.microsoft.com/office/powerpoint/2010/main" val="42632333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pic>
        <p:nvPicPr>
          <p:cNvPr id="7" name="Picture 2"/>
          <p:cNvPicPr>
            <a:picLocks noChangeAspect="1" noChangeArrowheads="1"/>
          </p:cNvPicPr>
          <p:nvPr/>
        </p:nvPicPr>
        <p:blipFill>
          <a:blip r:embed="rId2" cstate="print">
            <a:clrChange>
              <a:clrFrom>
                <a:srgbClr val="E4E0D6"/>
              </a:clrFrom>
              <a:clrTo>
                <a:srgbClr val="E4E0D6">
                  <a:alpha val="0"/>
                </a:srgbClr>
              </a:clrTo>
            </a:clrChange>
          </a:blip>
          <a:srcRect/>
          <a:stretch>
            <a:fillRect/>
          </a:stretch>
        </p:blipFill>
        <p:spPr bwMode="auto">
          <a:xfrm>
            <a:off x="0" y="0"/>
            <a:ext cx="1743075" cy="866775"/>
          </a:xfrm>
          <a:prstGeom prst="rect">
            <a:avLst/>
          </a:prstGeom>
          <a:noFill/>
          <a:ln w="9525">
            <a:noFill/>
            <a:miter lim="800000"/>
            <a:headEnd/>
            <a:tailEnd/>
          </a:ln>
        </p:spPr>
      </p:pic>
    </p:spTree>
    <p:extLst>
      <p:ext uri="{BB962C8B-B14F-4D97-AF65-F5344CB8AC3E}">
        <p14:creationId xmlns:p14="http://schemas.microsoft.com/office/powerpoint/2010/main" val="258175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8FB4290-6522-4139-852E-05BD9E7F0D2E}" type="datetime1">
              <a:rPr lang="en-US" smtClean="0"/>
              <a:pPr/>
              <a:t>8/26/2016</a:t>
            </a:fld>
            <a:endParaRPr lang="en-US"/>
          </a:p>
        </p:txBody>
      </p:sp>
      <p:sp>
        <p:nvSpPr>
          <p:cNvPr id="5" name="Footer Placeholder 4"/>
          <p:cNvSpPr>
            <a:spLocks noGrp="1"/>
          </p:cNvSpPr>
          <p:nvPr>
            <p:ph type="ftr" sz="quarter" idx="11"/>
          </p:nvPr>
        </p:nvSpPr>
        <p:spPr/>
        <p:txBody>
          <a:bodyPr/>
          <a:lstStyle/>
          <a:p>
            <a:pPr>
              <a:defRPr/>
            </a:pPr>
            <a:endParaRPr lang="en-CA"/>
          </a:p>
        </p:txBody>
      </p:sp>
      <p:sp>
        <p:nvSpPr>
          <p:cNvPr id="6" name="Slide Number Placeholder 5"/>
          <p:cNvSpPr>
            <a:spLocks noGrp="1"/>
          </p:cNvSpPr>
          <p:nvPr>
            <p:ph type="sldNum" sz="quarter" idx="12"/>
          </p:nvPr>
        </p:nvSpPr>
        <p:spPr>
          <a:xfrm>
            <a:off x="8531788" y="5648960"/>
            <a:ext cx="548640" cy="396240"/>
          </a:xfrm>
          <a:prstGeom prst="bracketPair">
            <a:avLst>
              <a:gd name="adj" fmla="val 17949"/>
            </a:avLst>
          </a:prstGeom>
        </p:spPr>
        <p:txBody>
          <a:bodyPr/>
          <a:lstStyle/>
          <a:p>
            <a:pPr>
              <a:defRPr/>
            </a:pPr>
            <a:fld id="{13630777-A926-4A1F-9BF4-5681C00951D6}" type="slidenum">
              <a:rPr lang="en-CA" smtClean="0"/>
              <a:pPr>
                <a:defRPr/>
              </a:pPr>
              <a:t>‹#›</a:t>
            </a:fld>
            <a:endParaRPr lang="en-CA"/>
          </a:p>
        </p:txBody>
      </p:sp>
    </p:spTree>
    <p:extLst>
      <p:ext uri="{BB962C8B-B14F-4D97-AF65-F5344CB8AC3E}">
        <p14:creationId xmlns:p14="http://schemas.microsoft.com/office/powerpoint/2010/main" val="38008826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B955F9-81EA-47C5-8059-9E5C2B437C70}" type="datetime1">
              <a:rPr lang="en-US" smtClean="0"/>
              <a:pPr/>
              <a:t>8/26/2016</a:t>
            </a:fld>
            <a:endParaRPr lang="en-US"/>
          </a:p>
        </p:txBody>
      </p:sp>
      <p:sp>
        <p:nvSpPr>
          <p:cNvPr id="5" name="Footer Placeholder 4"/>
          <p:cNvSpPr>
            <a:spLocks noGrp="1"/>
          </p:cNvSpPr>
          <p:nvPr>
            <p:ph type="ftr" sz="quarter" idx="11"/>
          </p:nvPr>
        </p:nvSpPr>
        <p:spPr/>
        <p:txBody>
          <a:bodyPr/>
          <a:lstStyle/>
          <a:p>
            <a:pPr>
              <a:defRPr/>
            </a:pPr>
            <a:endParaRPr lang="en-CA"/>
          </a:p>
        </p:txBody>
      </p:sp>
      <p:sp>
        <p:nvSpPr>
          <p:cNvPr id="6" name="Slide Number Placeholder 5"/>
          <p:cNvSpPr>
            <a:spLocks noGrp="1"/>
          </p:cNvSpPr>
          <p:nvPr>
            <p:ph type="sldNum" sz="quarter" idx="12"/>
          </p:nvPr>
        </p:nvSpPr>
        <p:spPr>
          <a:xfrm>
            <a:off x="8531788" y="5648960"/>
            <a:ext cx="548640" cy="396240"/>
          </a:xfrm>
          <a:prstGeom prst="bracketPair">
            <a:avLst>
              <a:gd name="adj" fmla="val 17949"/>
            </a:avLst>
          </a:prstGeom>
        </p:spPr>
        <p:txBody>
          <a:bodyPr/>
          <a:lstStyle/>
          <a:p>
            <a:pPr>
              <a:defRPr/>
            </a:pPr>
            <a:fld id="{F404D4C7-5CDA-4F55-B74E-91EF0048CBCF}" type="slidenum">
              <a:rPr lang="en-CA" smtClean="0"/>
              <a:pPr>
                <a:defRPr/>
              </a:pPr>
              <a:t>‹#›</a:t>
            </a:fld>
            <a:endParaRPr lang="en-CA"/>
          </a:p>
        </p:txBody>
      </p:sp>
    </p:spTree>
    <p:extLst>
      <p:ext uri="{BB962C8B-B14F-4D97-AF65-F5344CB8AC3E}">
        <p14:creationId xmlns:p14="http://schemas.microsoft.com/office/powerpoint/2010/main" val="32203450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8498089"/>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34214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536192"/>
            <a:ext cx="3657600" cy="4590288"/>
          </a:xfrm>
        </p:spPr>
        <p:txBody>
          <a:bodyPr/>
          <a:lstStyle>
            <a:lvl1pPr>
              <a:defRPr sz="2800">
                <a:latin typeface="+mj-lt"/>
              </a:defRPr>
            </a:lvl1pPr>
            <a:lvl2pPr>
              <a:defRPr sz="2400">
                <a:latin typeface="+mj-lt"/>
              </a:defRPr>
            </a:lvl2pPr>
            <a:lvl3pPr>
              <a:defRPr sz="2000">
                <a:latin typeface="+mj-lt"/>
              </a:defRPr>
            </a:lvl3pPr>
            <a:lvl4pPr>
              <a:defRPr sz="1800">
                <a:latin typeface="+mj-lt"/>
              </a:defRPr>
            </a:lvl4pPr>
            <a:lvl5pPr>
              <a:defRPr sz="1800">
                <a:latin typeface="+mj-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atin typeface="+mj-lt"/>
              </a:defRPr>
            </a:lvl1pPr>
            <a:lvl2pPr>
              <a:defRPr sz="2400">
                <a:latin typeface="+mj-lt"/>
              </a:defRPr>
            </a:lvl2pPr>
            <a:lvl3pPr>
              <a:defRPr sz="2000">
                <a:latin typeface="+mj-lt"/>
              </a:defRPr>
            </a:lvl3pPr>
            <a:lvl4pPr>
              <a:defRPr sz="1800">
                <a:latin typeface="+mj-lt"/>
              </a:defRPr>
            </a:lvl4pPr>
            <a:lvl5pPr>
              <a:defRPr sz="1800">
                <a:latin typeface="+mj-lt"/>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9260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atin typeface="+mj-lt"/>
              </a:defRPr>
            </a:lvl1pPr>
            <a:lvl2pPr>
              <a:defRPr sz="2000">
                <a:latin typeface="+mj-lt"/>
              </a:defRPr>
            </a:lvl2pPr>
            <a:lvl3pPr>
              <a:defRPr sz="1800">
                <a:latin typeface="+mj-lt"/>
              </a:defRPr>
            </a:lvl3pPr>
            <a:lvl4pPr>
              <a:defRPr sz="1600">
                <a:latin typeface="+mj-lt"/>
              </a:defRPr>
            </a:lvl4pPr>
            <a:lvl5pPr>
              <a:defRPr sz="1600">
                <a:latin typeface="+mj-lt"/>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219617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439944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lumMod val="60000"/>
            <a:lumOff val="4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593687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BEE1B38-C5EB-4D66-9137-0AFE9CDEDE8F}" type="datetime1">
              <a:rPr lang="en-US" smtClean="0"/>
              <a:pPr/>
              <a:t>8/26/2016</a:t>
            </a:fld>
            <a:endParaRPr lang="en-US"/>
          </a:p>
        </p:txBody>
      </p:sp>
      <p:sp>
        <p:nvSpPr>
          <p:cNvPr id="6" name="Footer Placeholder 5"/>
          <p:cNvSpPr>
            <a:spLocks noGrp="1"/>
          </p:cNvSpPr>
          <p:nvPr>
            <p:ph type="ftr" sz="quarter" idx="11"/>
          </p:nvPr>
        </p:nvSpPr>
        <p:spPr/>
        <p:txBody>
          <a:bodyPr/>
          <a:lstStyle/>
          <a:p>
            <a:pPr>
              <a:defRPr/>
            </a:pPr>
            <a:endParaRPr lang="en-CA"/>
          </a:p>
        </p:txBody>
      </p:sp>
      <p:sp>
        <p:nvSpPr>
          <p:cNvPr id="7" name="Slide Number Placeholder 6"/>
          <p:cNvSpPr>
            <a:spLocks noGrp="1"/>
          </p:cNvSpPr>
          <p:nvPr>
            <p:ph type="sldNum" sz="quarter" idx="12"/>
          </p:nvPr>
        </p:nvSpPr>
        <p:spPr>
          <a:xfrm>
            <a:off x="8531788" y="5648960"/>
            <a:ext cx="548640" cy="396240"/>
          </a:xfrm>
          <a:prstGeom prst="bracketPair">
            <a:avLst>
              <a:gd name="adj" fmla="val 17949"/>
            </a:avLst>
          </a:prstGeom>
        </p:spPr>
        <p:txBody>
          <a:bodyPr/>
          <a:lstStyle/>
          <a:p>
            <a:pPr>
              <a:defRPr/>
            </a:pPr>
            <a:fld id="{623EF408-F3F0-43F5-B970-59869D196F01}" type="slidenum">
              <a:rPr lang="en-CA" smtClean="0"/>
              <a:pPr>
                <a:defRPr/>
              </a:pPr>
              <a:t>‹#›</a:t>
            </a:fld>
            <a:endParaRPr lang="en-CA"/>
          </a:p>
        </p:txBody>
      </p:sp>
      <p:sp>
        <p:nvSpPr>
          <p:cNvPr id="9" name="Content Placeholder 8"/>
          <p:cNvSpPr>
            <a:spLocks noGrp="1"/>
          </p:cNvSpPr>
          <p:nvPr>
            <p:ph sz="quarter" idx="13"/>
          </p:nvPr>
        </p:nvSpPr>
        <p:spPr>
          <a:xfrm>
            <a:off x="304800" y="381000"/>
            <a:ext cx="7772400" cy="4942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93256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bg2">
            <a:lumMod val="60000"/>
            <a:lumOff val="4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27B613C-1AD7-49D3-885D-F654C5CDBAA6}" type="datetime1">
              <a:rPr lang="en-US" smtClean="0"/>
              <a:pPr/>
              <a:t>8/26/2016</a:t>
            </a:fld>
            <a:endParaRPr lang="en-US" dirty="0"/>
          </a:p>
        </p:txBody>
      </p:sp>
      <p:sp>
        <p:nvSpPr>
          <p:cNvPr id="9" name="Slide Number Placeholder 8"/>
          <p:cNvSpPr>
            <a:spLocks noGrp="1"/>
          </p:cNvSpPr>
          <p:nvPr>
            <p:ph type="sldNum" sz="quarter" idx="11"/>
          </p:nvPr>
        </p:nvSpPr>
        <p:spPr>
          <a:xfrm>
            <a:off x="8531788" y="5648960"/>
            <a:ext cx="548640" cy="396240"/>
          </a:xfrm>
          <a:prstGeom prst="bracketPair">
            <a:avLst>
              <a:gd name="adj" fmla="val 17949"/>
            </a:avLst>
          </a:prstGeom>
        </p:spPr>
        <p:txBody>
          <a:bodyPr/>
          <a:lstStyle/>
          <a:p>
            <a:pPr>
              <a:defRPr/>
            </a:pPr>
            <a:fld id="{A0508388-EBE0-4A15-AA3C-F5C9A6745020}" type="slidenum">
              <a:rPr lang="en-CA" smtClean="0"/>
              <a:pPr>
                <a:defRPr/>
              </a:pPr>
              <a:t>‹#›</a:t>
            </a:fld>
            <a:endParaRPr lang="en-CA"/>
          </a:p>
        </p:txBody>
      </p:sp>
      <p:sp>
        <p:nvSpPr>
          <p:cNvPr id="10" name="Footer Placeholder 9"/>
          <p:cNvSpPr>
            <a:spLocks noGrp="1"/>
          </p:cNvSpPr>
          <p:nvPr>
            <p:ph type="ftr" sz="quarter" idx="12"/>
          </p:nvPr>
        </p:nvSpPr>
        <p:spPr/>
        <p:txBody>
          <a:bodyPr/>
          <a:lstStyle/>
          <a:p>
            <a:pPr>
              <a:defRPr/>
            </a:pPr>
            <a:endParaRPr lang="en-CA"/>
          </a:p>
        </p:txBody>
      </p:sp>
    </p:spTree>
    <p:extLst>
      <p:ext uri="{BB962C8B-B14F-4D97-AF65-F5344CB8AC3E}">
        <p14:creationId xmlns:p14="http://schemas.microsoft.com/office/powerpoint/2010/main" val="9242333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pPr>
              <a:defRPr/>
            </a:pPr>
            <a:endParaRPr lang="en-CA"/>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327B613C-1AD7-49D3-885D-F654C5CDBAA6}" type="datetime1">
              <a:rPr lang="en-US" smtClean="0"/>
              <a:pPr/>
              <a:t>8/26/2016</a:t>
            </a:fld>
            <a:endParaRPr lang="en-US" dirty="0"/>
          </a:p>
        </p:txBody>
      </p:sp>
    </p:spTree>
    <p:extLst>
      <p:ext uri="{BB962C8B-B14F-4D97-AF65-F5344CB8AC3E}">
        <p14:creationId xmlns:p14="http://schemas.microsoft.com/office/powerpoint/2010/main" val="1951791344"/>
      </p:ext>
    </p:extLst>
  </p:cSld>
  <p:clrMap bg1="lt1" tx1="dk1" bg2="lt2" tx2="dk2" accent1="accent1" accent2="accent2" accent3="accent3" accent4="accent4" accent5="accent5" accent6="accent6" hlink="hlink" folHlink="folHlink"/>
  <p:sldLayoutIdLst>
    <p:sldLayoutId id="2147484008" r:id="rId1"/>
    <p:sldLayoutId id="2147484009" r:id="rId2"/>
    <p:sldLayoutId id="2147484010" r:id="rId3"/>
    <p:sldLayoutId id="2147484011" r:id="rId4"/>
    <p:sldLayoutId id="2147484012" r:id="rId5"/>
    <p:sldLayoutId id="2147484013" r:id="rId6"/>
    <p:sldLayoutId id="2147484014" r:id="rId7"/>
    <p:sldLayoutId id="2147484015" r:id="rId8"/>
    <p:sldLayoutId id="2147484016" r:id="rId9"/>
    <p:sldLayoutId id="2147484017" r:id="rId10"/>
    <p:sldLayoutId id="2147484018"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3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32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2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24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20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ags" Target="../tags/tag3.xml"/><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xml"/><Relationship Id="rId1" Type="http://schemas.openxmlformats.org/officeDocument/2006/relationships/tags" Target="../tags/tag5.xml"/><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8.xml"/><Relationship Id="rId1" Type="http://schemas.openxmlformats.org/officeDocument/2006/relationships/tags" Target="../tags/tag7.xml"/><Relationship Id="rId5" Type="http://schemas.openxmlformats.org/officeDocument/2006/relationships/image" Target="../media/image5.jpe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xml"/><Relationship Id="rId1" Type="http://schemas.openxmlformats.org/officeDocument/2006/relationships/tags" Target="../tags/tag9.xml"/><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2.xml"/><Relationship Id="rId1" Type="http://schemas.openxmlformats.org/officeDocument/2006/relationships/tags" Target="../tags/tag11.xml"/><Relationship Id="rId5" Type="http://schemas.openxmlformats.org/officeDocument/2006/relationships/image" Target="../media/image7.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14.xml"/><Relationship Id="rId1" Type="http://schemas.openxmlformats.org/officeDocument/2006/relationships/tags" Target="../tags/tag13.xml"/><Relationship Id="rId5" Type="http://schemas.openxmlformats.org/officeDocument/2006/relationships/image" Target="../media/image8.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tmp"/><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8" name="Rectangle 4"/>
          <p:cNvSpPr>
            <a:spLocks noGrp="1" noChangeArrowheads="1"/>
          </p:cNvSpPr>
          <p:nvPr>
            <p:ph type="ctrTitle"/>
            <p:custDataLst>
              <p:tags r:id="rId1"/>
            </p:custDataLst>
          </p:nvPr>
        </p:nvSpPr>
        <p:spPr>
          <a:xfrm>
            <a:off x="533400" y="1981200"/>
            <a:ext cx="7467600" cy="1981200"/>
          </a:xfrm>
        </p:spPr>
        <p:txBody>
          <a:bodyPr>
            <a:normAutofit/>
          </a:bodyPr>
          <a:lstStyle/>
          <a:p>
            <a:r>
              <a:rPr lang="en-US" sz="4400" dirty="0"/>
              <a:t>System Development Life Cycle: A Brief Introduction</a:t>
            </a:r>
            <a:endParaRPr lang="en-US" sz="7200" dirty="0"/>
          </a:p>
        </p:txBody>
      </p:sp>
      <p:sp>
        <p:nvSpPr>
          <p:cNvPr id="62469" name="Rectangle 5" descr="Rectangle: Click to edit Master text styles&#10;Second level&#10;Third level&#10;Fourth level&#10;Fifth level"/>
          <p:cNvSpPr>
            <a:spLocks noGrp="1" noChangeArrowheads="1"/>
          </p:cNvSpPr>
          <p:nvPr>
            <p:ph type="subTitle" idx="1"/>
            <p:custDataLst>
              <p:tags r:id="rId2"/>
            </p:custDataLst>
          </p:nvPr>
        </p:nvSpPr>
        <p:spPr>
          <a:xfrm>
            <a:off x="533400" y="4343400"/>
            <a:ext cx="8458200" cy="609600"/>
          </a:xfrm>
        </p:spPr>
        <p:txBody>
          <a:bodyPr>
            <a:normAutofit/>
          </a:bodyPr>
          <a:lstStyle/>
          <a:p>
            <a:r>
              <a:rPr lang="en-US" sz="3200" dirty="0"/>
              <a:t>Systems I – 420-E11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a:t>Systems Development Life Cycle</a:t>
            </a:r>
          </a:p>
        </p:txBody>
      </p:sp>
      <p:graphicFrame>
        <p:nvGraphicFramePr>
          <p:cNvPr id="10" name="Content Placeholder 9"/>
          <p:cNvGraphicFramePr>
            <a:graphicFrameLocks noGrp="1"/>
          </p:cNvGraphicFramePr>
          <p:nvPr>
            <p:ph idx="1"/>
          </p:nvPr>
        </p:nvGraphicFramePr>
        <p:xfrm>
          <a:off x="457200" y="1600200"/>
          <a:ext cx="8229600" cy="45259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dirty="0"/>
              <a:t>SDLC: Planning- Why</a:t>
            </a:r>
          </a:p>
        </p:txBody>
      </p:sp>
      <p:sp>
        <p:nvSpPr>
          <p:cNvPr id="18435" name="Content Placeholder 2"/>
          <p:cNvSpPr>
            <a:spLocks noGrp="1"/>
          </p:cNvSpPr>
          <p:nvPr>
            <p:ph idx="1"/>
          </p:nvPr>
        </p:nvSpPr>
        <p:spPr/>
        <p:txBody>
          <a:bodyPr/>
          <a:lstStyle/>
          <a:p>
            <a:pPr marL="514350" indent="-514350">
              <a:buFont typeface="Calibri" pitchFamily="34" charset="0"/>
              <a:buAutoNum type="arabicPeriod"/>
            </a:pPr>
            <a:r>
              <a:rPr lang="en-US" dirty="0"/>
              <a:t>Project Initiation</a:t>
            </a:r>
          </a:p>
          <a:p>
            <a:pPr lvl="1"/>
            <a:r>
              <a:rPr lang="en-US" sz="2800" dirty="0"/>
              <a:t>Develop a system request</a:t>
            </a:r>
          </a:p>
          <a:p>
            <a:pPr lvl="1"/>
            <a:r>
              <a:rPr lang="en-US" sz="2800" dirty="0"/>
              <a:t>Conduct a feasibility analysis</a:t>
            </a:r>
            <a:endParaRPr lang="en-US" dirty="0"/>
          </a:p>
          <a:p>
            <a:pPr marL="514350" indent="-514350">
              <a:buFont typeface="Calibri" pitchFamily="34" charset="0"/>
              <a:buAutoNum type="arabicPeriod"/>
            </a:pPr>
            <a:r>
              <a:rPr lang="en-US" dirty="0"/>
              <a:t>Project Management</a:t>
            </a:r>
          </a:p>
          <a:p>
            <a:pPr lvl="1"/>
            <a:r>
              <a:rPr lang="en-US" sz="2800" dirty="0"/>
              <a:t>Develop work plan</a:t>
            </a:r>
          </a:p>
          <a:p>
            <a:pPr lvl="1"/>
            <a:r>
              <a:rPr lang="en-US" sz="2800" dirty="0"/>
              <a:t>Staff the project</a:t>
            </a:r>
          </a:p>
          <a:p>
            <a:pPr lvl="1"/>
            <a:r>
              <a:rPr lang="en-US" sz="2800" dirty="0"/>
              <a:t>Control and direct the project</a:t>
            </a:r>
            <a:endParaRPr lang="en-US" dirty="0"/>
          </a:p>
        </p:txBody>
      </p:sp>
      <p:sp>
        <p:nvSpPr>
          <p:cNvPr id="18436" name="TextBox 3"/>
          <p:cNvSpPr txBox="1">
            <a:spLocks noChangeArrowheads="1"/>
          </p:cNvSpPr>
          <p:nvPr/>
        </p:nvSpPr>
        <p:spPr bwMode="auto">
          <a:xfrm>
            <a:off x="1600200" y="5562600"/>
            <a:ext cx="5945188" cy="584200"/>
          </a:xfrm>
          <a:prstGeom prst="rect">
            <a:avLst/>
          </a:prstGeom>
          <a:noFill/>
          <a:ln w="9525">
            <a:noFill/>
            <a:miter lim="800000"/>
            <a:headEnd/>
            <a:tailEnd/>
          </a:ln>
        </p:spPr>
        <p:txBody>
          <a:bodyPr wrap="none">
            <a:spAutoFit/>
          </a:bodyPr>
          <a:lstStyle/>
          <a:p>
            <a:r>
              <a:rPr lang="en-US" sz="3200" b="1" i="1" u="sng" dirty="0">
                <a:latin typeface="Calibri" pitchFamily="34" charset="0"/>
              </a:rPr>
              <a:t>Why</a:t>
            </a:r>
            <a:r>
              <a:rPr lang="en-US" sz="3200" b="1" i="1" dirty="0">
                <a:latin typeface="Calibri" pitchFamily="34" charset="0"/>
              </a:rPr>
              <a:t> should we build this system?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p:txBody>
          <a:bodyPr/>
          <a:lstStyle/>
          <a:p>
            <a:r>
              <a:rPr lang="en-US" dirty="0"/>
              <a:t>SDLC: Analysis- What</a:t>
            </a:r>
          </a:p>
        </p:txBody>
      </p:sp>
      <p:sp>
        <p:nvSpPr>
          <p:cNvPr id="19459" name="Content Placeholder 2"/>
          <p:cNvSpPr>
            <a:spLocks noGrp="1"/>
          </p:cNvSpPr>
          <p:nvPr>
            <p:ph idx="1"/>
          </p:nvPr>
        </p:nvSpPr>
        <p:spPr/>
        <p:txBody>
          <a:bodyPr/>
          <a:lstStyle/>
          <a:p>
            <a:pPr marL="514350" indent="-514350">
              <a:buFont typeface="Calibri" pitchFamily="34" charset="0"/>
              <a:buAutoNum type="arabicPeriod"/>
            </a:pPr>
            <a:r>
              <a:rPr lang="en-US" dirty="0"/>
              <a:t>Develop analysis strategy</a:t>
            </a:r>
          </a:p>
          <a:p>
            <a:pPr marL="514350" indent="-514350">
              <a:buFont typeface="Calibri" pitchFamily="34" charset="0"/>
              <a:buAutoNum type="arabicPeriod"/>
            </a:pPr>
            <a:r>
              <a:rPr lang="en-US" dirty="0"/>
              <a:t>Gather requirements</a:t>
            </a:r>
          </a:p>
          <a:p>
            <a:pPr marL="514350" indent="-514350">
              <a:buFont typeface="Calibri" pitchFamily="34" charset="0"/>
              <a:buAutoNum type="arabicPeriod"/>
            </a:pPr>
            <a:r>
              <a:rPr lang="en-US" dirty="0"/>
              <a:t>Develop a system proposal</a:t>
            </a:r>
          </a:p>
        </p:txBody>
      </p:sp>
      <p:sp>
        <p:nvSpPr>
          <p:cNvPr id="19460" name="TextBox 3"/>
          <p:cNvSpPr txBox="1">
            <a:spLocks noChangeArrowheads="1"/>
          </p:cNvSpPr>
          <p:nvPr/>
        </p:nvSpPr>
        <p:spPr bwMode="auto">
          <a:xfrm>
            <a:off x="1524000" y="4953000"/>
            <a:ext cx="6045200" cy="1077913"/>
          </a:xfrm>
          <a:prstGeom prst="rect">
            <a:avLst/>
          </a:prstGeom>
          <a:noFill/>
          <a:ln w="9525">
            <a:noFill/>
            <a:miter lim="800000"/>
            <a:headEnd/>
            <a:tailEnd/>
          </a:ln>
        </p:spPr>
        <p:txBody>
          <a:bodyPr wrap="none">
            <a:spAutoFit/>
          </a:bodyPr>
          <a:lstStyle/>
          <a:p>
            <a:pPr algn="ctr"/>
            <a:r>
              <a:rPr lang="en-US" sz="3200" b="1" i="1" u="sng" dirty="0">
                <a:latin typeface="Calibri" pitchFamily="34" charset="0"/>
              </a:rPr>
              <a:t>What</a:t>
            </a:r>
            <a:r>
              <a:rPr lang="en-US" sz="3200" b="1" i="1" dirty="0">
                <a:latin typeface="Calibri" pitchFamily="34" charset="0"/>
              </a:rPr>
              <a:t> should the system do for us?</a:t>
            </a:r>
          </a:p>
          <a:p>
            <a:pPr algn="ctr"/>
            <a:r>
              <a:rPr lang="en-US" sz="3200" b="1" i="1" u="sng" dirty="0">
                <a:latin typeface="Calibri" pitchFamily="34" charset="0"/>
              </a:rPr>
              <a:t>Where</a:t>
            </a:r>
            <a:r>
              <a:rPr lang="en-US" sz="3200" b="1" i="1" dirty="0">
                <a:latin typeface="Calibri" pitchFamily="34" charset="0"/>
              </a:rPr>
              <a:t> and </a:t>
            </a:r>
            <a:r>
              <a:rPr lang="en-US" sz="3200" b="1" i="1" u="sng" dirty="0">
                <a:latin typeface="Calibri" pitchFamily="34" charset="0"/>
              </a:rPr>
              <a:t>when</a:t>
            </a:r>
            <a:r>
              <a:rPr lang="en-US" sz="3200" b="1" i="1" dirty="0">
                <a:latin typeface="Calibri" pitchFamily="34" charset="0"/>
              </a:rPr>
              <a:t> will it be used?</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dirty="0"/>
              <a:t>SDLC: Design- How</a:t>
            </a:r>
          </a:p>
        </p:txBody>
      </p:sp>
      <p:sp>
        <p:nvSpPr>
          <p:cNvPr id="20483" name="Content Placeholder 2"/>
          <p:cNvSpPr>
            <a:spLocks noGrp="1"/>
          </p:cNvSpPr>
          <p:nvPr>
            <p:ph idx="1"/>
          </p:nvPr>
        </p:nvSpPr>
        <p:spPr/>
        <p:txBody>
          <a:bodyPr/>
          <a:lstStyle/>
          <a:p>
            <a:pPr marL="514350" indent="-514350">
              <a:buFont typeface="Calibri" pitchFamily="34" charset="0"/>
              <a:buAutoNum type="arabicPeriod"/>
            </a:pPr>
            <a:r>
              <a:rPr lang="en-US" dirty="0"/>
              <a:t>Develop a design strategy</a:t>
            </a:r>
          </a:p>
          <a:p>
            <a:pPr marL="514350" indent="-514350">
              <a:buFont typeface="Calibri" pitchFamily="34" charset="0"/>
              <a:buAutoNum type="arabicPeriod"/>
            </a:pPr>
            <a:r>
              <a:rPr lang="en-US" dirty="0"/>
              <a:t>Design architecture and interfaces</a:t>
            </a:r>
          </a:p>
          <a:p>
            <a:pPr marL="514350" indent="-514350">
              <a:buFont typeface="Calibri" pitchFamily="34" charset="0"/>
              <a:buAutoNum type="arabicPeriod"/>
            </a:pPr>
            <a:r>
              <a:rPr lang="en-US" dirty="0"/>
              <a:t>Develop databases and file specifications</a:t>
            </a:r>
          </a:p>
          <a:p>
            <a:pPr marL="514350" indent="-514350">
              <a:buFont typeface="Calibri" pitchFamily="34" charset="0"/>
              <a:buAutoNum type="arabicPeriod"/>
            </a:pPr>
            <a:r>
              <a:rPr lang="en-US" dirty="0"/>
              <a:t>Develop the program design</a:t>
            </a:r>
          </a:p>
        </p:txBody>
      </p:sp>
      <p:sp>
        <p:nvSpPr>
          <p:cNvPr id="20484" name="TextBox 3"/>
          <p:cNvSpPr txBox="1">
            <a:spLocks noChangeArrowheads="1"/>
          </p:cNvSpPr>
          <p:nvPr/>
        </p:nvSpPr>
        <p:spPr bwMode="auto">
          <a:xfrm>
            <a:off x="1912938" y="5562600"/>
            <a:ext cx="5326062" cy="584200"/>
          </a:xfrm>
          <a:prstGeom prst="rect">
            <a:avLst/>
          </a:prstGeom>
          <a:noFill/>
          <a:ln w="9525">
            <a:noFill/>
            <a:miter lim="800000"/>
            <a:headEnd/>
            <a:tailEnd/>
          </a:ln>
        </p:spPr>
        <p:txBody>
          <a:bodyPr wrap="none">
            <a:spAutoFit/>
          </a:bodyPr>
          <a:lstStyle/>
          <a:p>
            <a:r>
              <a:rPr lang="en-US" sz="3200" b="1" i="1" u="sng">
                <a:latin typeface="Calibri" pitchFamily="34" charset="0"/>
              </a:rPr>
              <a:t>How</a:t>
            </a:r>
            <a:r>
              <a:rPr lang="en-US" sz="3200" b="1" i="1">
                <a:latin typeface="Calibri" pitchFamily="34" charset="0"/>
              </a:rPr>
              <a:t> will we build the system?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p:cNvSpPr>
            <a:spLocks noGrp="1"/>
          </p:cNvSpPr>
          <p:nvPr>
            <p:ph type="title"/>
          </p:nvPr>
        </p:nvSpPr>
        <p:spPr/>
        <p:txBody>
          <a:bodyPr/>
          <a:lstStyle/>
          <a:p>
            <a:r>
              <a:rPr lang="en-US" dirty="0"/>
              <a:t>SDLC: Implementation- Do</a:t>
            </a:r>
          </a:p>
        </p:txBody>
      </p:sp>
      <p:sp>
        <p:nvSpPr>
          <p:cNvPr id="21507" name="Content Placeholder 2"/>
          <p:cNvSpPr>
            <a:spLocks noGrp="1"/>
          </p:cNvSpPr>
          <p:nvPr>
            <p:ph idx="1"/>
          </p:nvPr>
        </p:nvSpPr>
        <p:spPr/>
        <p:txBody>
          <a:bodyPr/>
          <a:lstStyle/>
          <a:p>
            <a:pPr marL="514350" indent="-514350">
              <a:buFont typeface="Calibri" pitchFamily="34" charset="0"/>
              <a:buAutoNum type="arabicPeriod"/>
            </a:pPr>
            <a:r>
              <a:rPr lang="en-US"/>
              <a:t>Construct system</a:t>
            </a:r>
          </a:p>
          <a:p>
            <a:pPr marL="514350" indent="-514350">
              <a:buFont typeface="Calibri" pitchFamily="34" charset="0"/>
              <a:buAutoNum type="arabicPeriod"/>
            </a:pPr>
            <a:r>
              <a:rPr lang="en-US"/>
              <a:t>Install system</a:t>
            </a:r>
          </a:p>
          <a:p>
            <a:pPr lvl="1"/>
            <a:r>
              <a:rPr lang="en-US"/>
              <a:t>Implement a training plan for the users</a:t>
            </a:r>
          </a:p>
          <a:p>
            <a:pPr marL="514350" indent="-514350">
              <a:buFont typeface="Calibri" pitchFamily="34" charset="0"/>
              <a:buAutoNum type="arabicPeriod"/>
            </a:pPr>
            <a:r>
              <a:rPr lang="en-US"/>
              <a:t>Establish a support plan</a:t>
            </a:r>
          </a:p>
        </p:txBody>
      </p:sp>
      <p:sp>
        <p:nvSpPr>
          <p:cNvPr id="21508" name="TextBox 3"/>
          <p:cNvSpPr txBox="1">
            <a:spLocks noChangeArrowheads="1"/>
          </p:cNvSpPr>
          <p:nvPr/>
        </p:nvSpPr>
        <p:spPr bwMode="auto">
          <a:xfrm>
            <a:off x="2989263" y="5562600"/>
            <a:ext cx="3106737" cy="584200"/>
          </a:xfrm>
          <a:prstGeom prst="rect">
            <a:avLst/>
          </a:prstGeom>
          <a:noFill/>
          <a:ln w="9525">
            <a:noFill/>
            <a:miter lim="800000"/>
            <a:headEnd/>
            <a:tailEnd/>
          </a:ln>
        </p:spPr>
        <p:txBody>
          <a:bodyPr wrap="none">
            <a:spAutoFit/>
          </a:bodyPr>
          <a:lstStyle/>
          <a:p>
            <a:r>
              <a:rPr lang="en-US" sz="3200" b="1" i="1" u="sng">
                <a:latin typeface="Calibri" pitchFamily="34" charset="0"/>
              </a:rPr>
              <a:t>Build</a:t>
            </a:r>
            <a:r>
              <a:rPr lang="en-US" sz="3200" b="1" i="1">
                <a:latin typeface="Calibri" pitchFamily="34" charset="0"/>
              </a:rPr>
              <a:t> the system!</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dirty="0"/>
              <a:t>Characteristics of SDLCs</a:t>
            </a:r>
          </a:p>
        </p:txBody>
      </p:sp>
      <p:sp>
        <p:nvSpPr>
          <p:cNvPr id="22531" name="Content Placeholder 2"/>
          <p:cNvSpPr>
            <a:spLocks noGrp="1"/>
          </p:cNvSpPr>
          <p:nvPr>
            <p:ph idx="1"/>
          </p:nvPr>
        </p:nvSpPr>
        <p:spPr/>
        <p:txBody>
          <a:bodyPr/>
          <a:lstStyle/>
          <a:p>
            <a:r>
              <a:rPr lang="en-US" sz="2800" dirty="0"/>
              <a:t>Each phase/steps leads to specific </a:t>
            </a:r>
            <a:r>
              <a:rPr lang="en-US" sz="2800" b="1" dirty="0"/>
              <a:t>deliverables</a:t>
            </a:r>
          </a:p>
          <a:p>
            <a:r>
              <a:rPr lang="en-US" sz="2800" dirty="0"/>
              <a:t>The system evolves through gradual refinement</a:t>
            </a:r>
          </a:p>
          <a:p>
            <a:r>
              <a:rPr lang="en-US" sz="2800" dirty="0"/>
              <a:t>Phases are </a:t>
            </a:r>
            <a:r>
              <a:rPr lang="en-US" sz="2800" b="1" dirty="0" err="1"/>
              <a:t>interative</a:t>
            </a:r>
            <a:endParaRPr lang="en-US" b="1"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What is a deliverable?</a:t>
            </a:r>
          </a:p>
        </p:txBody>
      </p:sp>
      <p:sp>
        <p:nvSpPr>
          <p:cNvPr id="3" name="Content Placeholder 2"/>
          <p:cNvSpPr>
            <a:spLocks noGrp="1"/>
          </p:cNvSpPr>
          <p:nvPr>
            <p:ph idx="1"/>
          </p:nvPr>
        </p:nvSpPr>
        <p:spPr/>
        <p:txBody>
          <a:bodyPr/>
          <a:lstStyle/>
          <a:p>
            <a:r>
              <a:rPr lang="en-CA" dirty="0"/>
              <a:t>Proof that you have completed the current phase and you can proceed to the next.</a:t>
            </a:r>
          </a:p>
          <a:p>
            <a:endParaRPr lang="en-CA" dirty="0"/>
          </a:p>
        </p:txBody>
      </p:sp>
    </p:spTree>
    <p:extLst>
      <p:ext uri="{BB962C8B-B14F-4D97-AF65-F5344CB8AC3E}">
        <p14:creationId xmlns:p14="http://schemas.microsoft.com/office/powerpoint/2010/main" val="39530248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a:t>Processes and Deliverables</a:t>
            </a:r>
          </a:p>
        </p:txBody>
      </p:sp>
      <p:grpSp>
        <p:nvGrpSpPr>
          <p:cNvPr id="2" name="Group 2072"/>
          <p:cNvGrpSpPr>
            <a:grpSpLocks/>
          </p:cNvGrpSpPr>
          <p:nvPr/>
        </p:nvGrpSpPr>
        <p:grpSpPr bwMode="auto">
          <a:xfrm>
            <a:off x="1447800" y="1600200"/>
            <a:ext cx="6324600" cy="4702175"/>
            <a:chOff x="912" y="1008"/>
            <a:chExt cx="3984" cy="2962"/>
          </a:xfrm>
          <a:effectLst>
            <a:outerShdw blurRad="50800" dist="38100" dir="2700000" algn="tl" rotWithShape="0">
              <a:prstClr val="black">
                <a:alpha val="40000"/>
              </a:prstClr>
            </a:outerShdw>
          </a:effectLst>
        </p:grpSpPr>
        <p:sp>
          <p:nvSpPr>
            <p:cNvPr id="5" name="Rectangle 2055"/>
            <p:cNvSpPr>
              <a:spLocks noChangeArrowheads="1"/>
            </p:cNvSpPr>
            <p:nvPr/>
          </p:nvSpPr>
          <p:spPr bwMode="auto">
            <a:xfrm>
              <a:off x="912" y="1008"/>
              <a:ext cx="3984" cy="2880"/>
            </a:xfrm>
            <a:prstGeom prst="rect">
              <a:avLst/>
            </a:prstGeom>
            <a:solidFill>
              <a:schemeClr val="accent1">
                <a:lumMod val="20000"/>
                <a:lumOff val="80000"/>
              </a:schemeClr>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sp>
          <p:nvSpPr>
            <p:cNvPr id="6" name="Rectangle 2057"/>
            <p:cNvSpPr>
              <a:spLocks noChangeArrowheads="1"/>
            </p:cNvSpPr>
            <p:nvPr/>
          </p:nvSpPr>
          <p:spPr bwMode="auto">
            <a:xfrm>
              <a:off x="912" y="1397"/>
              <a:ext cx="1968" cy="2491"/>
            </a:xfrm>
            <a:prstGeom prst="rect">
              <a:avLst/>
            </a:prstGeom>
            <a:solidFill>
              <a:schemeClr val="tx2">
                <a:lumMod val="20000"/>
                <a:lumOff val="80000"/>
              </a:schemeClr>
            </a:solidFill>
            <a:ln w="12700">
              <a:no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sp>
          <p:nvSpPr>
            <p:cNvPr id="7" name="Rectangle 2056"/>
            <p:cNvSpPr>
              <a:spLocks noChangeArrowheads="1"/>
            </p:cNvSpPr>
            <p:nvPr/>
          </p:nvSpPr>
          <p:spPr bwMode="auto">
            <a:xfrm>
              <a:off x="912" y="1008"/>
              <a:ext cx="3984" cy="384"/>
            </a:xfrm>
            <a:prstGeom prst="rect">
              <a:avLst/>
            </a:prstGeom>
            <a:solidFill>
              <a:schemeClr val="accent1"/>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dirty="0">
                <a:latin typeface="+mn-lt"/>
              </a:endParaRPr>
            </a:p>
          </p:txBody>
        </p:sp>
        <p:sp>
          <p:nvSpPr>
            <p:cNvPr id="8" name="Text Box 2058"/>
            <p:cNvSpPr txBox="1">
              <a:spLocks noChangeArrowheads="1"/>
            </p:cNvSpPr>
            <p:nvPr/>
          </p:nvSpPr>
          <p:spPr bwMode="auto">
            <a:xfrm>
              <a:off x="1408" y="1104"/>
              <a:ext cx="623" cy="252"/>
            </a:xfrm>
            <a:prstGeom prst="rect">
              <a:avLst/>
            </a:prstGeom>
            <a:noFill/>
            <a:ln w="12700">
              <a:noFill/>
              <a:miter lim="800000"/>
              <a:headEnd type="none" w="sm" len="sm"/>
              <a:tailEnd/>
            </a:ln>
            <a:effectLst/>
          </p:spPr>
          <p:txBody>
            <a:bodyPr wrap="none" anchor="ctr">
              <a:spAutoFit/>
            </a:bodyPr>
            <a:lstStyle/>
            <a:p>
              <a:pPr algn="ctr" fontAlgn="auto">
                <a:spcBef>
                  <a:spcPts val="0"/>
                </a:spcBef>
                <a:spcAft>
                  <a:spcPts val="0"/>
                </a:spcAft>
                <a:defRPr/>
              </a:pPr>
              <a:r>
                <a:rPr lang="en-US" sz="2000" b="1" dirty="0">
                  <a:solidFill>
                    <a:schemeClr val="bg2"/>
                  </a:solidFill>
                  <a:latin typeface="+mj-lt"/>
                </a:rPr>
                <a:t>Process</a:t>
              </a:r>
            </a:p>
          </p:txBody>
        </p:sp>
        <p:sp>
          <p:nvSpPr>
            <p:cNvPr id="9" name="Text Box 2059"/>
            <p:cNvSpPr txBox="1">
              <a:spLocks noChangeArrowheads="1"/>
            </p:cNvSpPr>
            <p:nvPr/>
          </p:nvSpPr>
          <p:spPr bwMode="auto">
            <a:xfrm>
              <a:off x="3494" y="1104"/>
              <a:ext cx="641" cy="252"/>
            </a:xfrm>
            <a:prstGeom prst="rect">
              <a:avLst/>
            </a:prstGeom>
            <a:noFill/>
            <a:ln w="12700">
              <a:noFill/>
              <a:miter lim="800000"/>
              <a:headEnd type="none" w="sm" len="sm"/>
              <a:tailEnd/>
            </a:ln>
            <a:effectLst/>
          </p:spPr>
          <p:txBody>
            <a:bodyPr wrap="none" anchor="ctr">
              <a:spAutoFit/>
            </a:bodyPr>
            <a:lstStyle/>
            <a:p>
              <a:pPr algn="ctr" fontAlgn="auto">
                <a:spcBef>
                  <a:spcPts val="0"/>
                </a:spcBef>
                <a:spcAft>
                  <a:spcPts val="0"/>
                </a:spcAft>
                <a:defRPr/>
              </a:pPr>
              <a:r>
                <a:rPr lang="en-US" sz="2000" b="1" dirty="0">
                  <a:solidFill>
                    <a:schemeClr val="bg2"/>
                  </a:solidFill>
                  <a:latin typeface="+mj-lt"/>
                </a:rPr>
                <a:t>Product</a:t>
              </a:r>
            </a:p>
          </p:txBody>
        </p:sp>
        <p:sp>
          <p:nvSpPr>
            <p:cNvPr id="10" name="Text Box 2060"/>
            <p:cNvSpPr txBox="1">
              <a:spLocks noChangeArrowheads="1"/>
            </p:cNvSpPr>
            <p:nvPr/>
          </p:nvSpPr>
          <p:spPr bwMode="auto">
            <a:xfrm>
              <a:off x="1200" y="1488"/>
              <a:ext cx="1173" cy="1997"/>
            </a:xfrm>
            <a:prstGeom prst="rect">
              <a:avLst/>
            </a:prstGeom>
            <a:noFill/>
            <a:ln w="12700">
              <a:noFill/>
              <a:miter lim="800000"/>
              <a:headEnd type="none" w="sm" len="sm"/>
              <a:tailEnd/>
            </a:ln>
            <a:effectLst/>
          </p:spPr>
          <p:txBody>
            <a:bodyPr wrap="none" anchor="ctr">
              <a:spAutoFit/>
            </a:bodyPr>
            <a:lstStyle/>
            <a:p>
              <a:pPr fontAlgn="auto">
                <a:spcBef>
                  <a:spcPts val="0"/>
                </a:spcBef>
                <a:spcAft>
                  <a:spcPts val="0"/>
                </a:spcAft>
                <a:defRPr/>
              </a:pPr>
              <a:r>
                <a:rPr lang="en-US" sz="2000" dirty="0">
                  <a:latin typeface="+mn-lt"/>
                </a:rPr>
                <a:t>Planning</a:t>
              </a:r>
            </a:p>
            <a:p>
              <a:pPr fontAlgn="auto">
                <a:spcBef>
                  <a:spcPts val="0"/>
                </a:spcBef>
                <a:spcAft>
                  <a:spcPts val="0"/>
                </a:spcAft>
                <a:defRPr/>
              </a:pPr>
              <a:endParaRPr lang="en-US" sz="2000" dirty="0">
                <a:latin typeface="+mn-lt"/>
              </a:endParaRPr>
            </a:p>
            <a:p>
              <a:pPr fontAlgn="auto">
                <a:spcBef>
                  <a:spcPts val="0"/>
                </a:spcBef>
                <a:spcAft>
                  <a:spcPts val="0"/>
                </a:spcAft>
                <a:defRPr/>
              </a:pPr>
              <a:endParaRPr lang="en-US" sz="2000" dirty="0">
                <a:latin typeface="+mn-lt"/>
              </a:endParaRPr>
            </a:p>
            <a:p>
              <a:pPr fontAlgn="auto">
                <a:spcBef>
                  <a:spcPts val="0"/>
                </a:spcBef>
                <a:spcAft>
                  <a:spcPts val="0"/>
                </a:spcAft>
                <a:defRPr/>
              </a:pPr>
              <a:r>
                <a:rPr lang="en-US" sz="2000" dirty="0">
                  <a:latin typeface="+mn-lt"/>
                </a:rPr>
                <a:t>Analysis</a:t>
              </a:r>
            </a:p>
            <a:p>
              <a:pPr fontAlgn="auto">
                <a:spcBef>
                  <a:spcPts val="0"/>
                </a:spcBef>
                <a:spcAft>
                  <a:spcPts val="0"/>
                </a:spcAft>
                <a:defRPr/>
              </a:pPr>
              <a:endParaRPr lang="en-US" sz="2000" dirty="0">
                <a:latin typeface="+mn-lt"/>
              </a:endParaRPr>
            </a:p>
            <a:p>
              <a:pPr fontAlgn="auto">
                <a:spcBef>
                  <a:spcPts val="0"/>
                </a:spcBef>
                <a:spcAft>
                  <a:spcPts val="0"/>
                </a:spcAft>
                <a:defRPr/>
              </a:pPr>
              <a:endParaRPr lang="en-US" sz="2000" dirty="0">
                <a:latin typeface="+mn-lt"/>
              </a:endParaRPr>
            </a:p>
            <a:p>
              <a:pPr fontAlgn="auto">
                <a:spcBef>
                  <a:spcPts val="0"/>
                </a:spcBef>
                <a:spcAft>
                  <a:spcPts val="0"/>
                </a:spcAft>
                <a:defRPr/>
              </a:pPr>
              <a:r>
                <a:rPr lang="en-US" sz="2000" dirty="0">
                  <a:latin typeface="+mn-lt"/>
                </a:rPr>
                <a:t>Design</a:t>
              </a:r>
            </a:p>
            <a:p>
              <a:pPr fontAlgn="auto">
                <a:spcBef>
                  <a:spcPts val="0"/>
                </a:spcBef>
                <a:spcAft>
                  <a:spcPts val="0"/>
                </a:spcAft>
                <a:defRPr/>
              </a:pPr>
              <a:endParaRPr lang="en-US" sz="2000" dirty="0">
                <a:latin typeface="+mn-lt"/>
              </a:endParaRPr>
            </a:p>
            <a:p>
              <a:pPr fontAlgn="auto">
                <a:spcBef>
                  <a:spcPts val="0"/>
                </a:spcBef>
                <a:spcAft>
                  <a:spcPts val="0"/>
                </a:spcAft>
                <a:defRPr/>
              </a:pPr>
              <a:endParaRPr lang="en-US" sz="2000" dirty="0">
                <a:latin typeface="+mn-lt"/>
              </a:endParaRPr>
            </a:p>
            <a:p>
              <a:pPr fontAlgn="auto">
                <a:spcBef>
                  <a:spcPts val="0"/>
                </a:spcBef>
                <a:spcAft>
                  <a:spcPts val="0"/>
                </a:spcAft>
                <a:defRPr/>
              </a:pPr>
              <a:r>
                <a:rPr lang="en-US" sz="2000" dirty="0">
                  <a:latin typeface="+mn-lt"/>
                </a:rPr>
                <a:t>Implementation</a:t>
              </a:r>
              <a:endParaRPr lang="en-US" sz="2000" dirty="0">
                <a:solidFill>
                  <a:schemeClr val="bg1"/>
                </a:solidFill>
                <a:latin typeface="+mn-lt"/>
              </a:endParaRPr>
            </a:p>
          </p:txBody>
        </p:sp>
        <p:sp>
          <p:nvSpPr>
            <p:cNvPr id="11" name="Text Box 2062"/>
            <p:cNvSpPr txBox="1">
              <a:spLocks noChangeArrowheads="1"/>
            </p:cNvSpPr>
            <p:nvPr/>
          </p:nvSpPr>
          <p:spPr bwMode="auto">
            <a:xfrm>
              <a:off x="3264" y="1198"/>
              <a:ext cx="1528" cy="2772"/>
            </a:xfrm>
            <a:prstGeom prst="rect">
              <a:avLst/>
            </a:prstGeom>
            <a:noFill/>
            <a:ln w="12700">
              <a:noFill/>
              <a:miter lim="800000"/>
              <a:headEnd type="none" w="sm" len="sm"/>
              <a:tailEnd/>
            </a:ln>
            <a:effectLst/>
          </p:spPr>
          <p:txBody>
            <a:bodyPr anchor="ctr">
              <a:spAutoFit/>
            </a:bodyPr>
            <a:lstStyle/>
            <a:p>
              <a:pPr algn="r" fontAlgn="auto">
                <a:spcBef>
                  <a:spcPts val="0"/>
                </a:spcBef>
                <a:spcAft>
                  <a:spcPts val="0"/>
                </a:spcAft>
                <a:defRPr/>
              </a:pPr>
              <a:endParaRPr lang="en-US" sz="2000" dirty="0">
                <a:latin typeface="+mn-lt"/>
              </a:endParaRPr>
            </a:p>
            <a:p>
              <a:pPr algn="r" fontAlgn="auto">
                <a:spcBef>
                  <a:spcPts val="0"/>
                </a:spcBef>
                <a:spcAft>
                  <a:spcPts val="0"/>
                </a:spcAft>
                <a:defRPr/>
              </a:pPr>
              <a:r>
                <a:rPr lang="en-US" sz="2000" dirty="0">
                  <a:latin typeface="+mn-lt"/>
                </a:rPr>
                <a:t>Project Plan</a:t>
              </a:r>
            </a:p>
            <a:p>
              <a:pPr algn="r" fontAlgn="auto">
                <a:spcBef>
                  <a:spcPts val="0"/>
                </a:spcBef>
                <a:spcAft>
                  <a:spcPts val="0"/>
                </a:spcAft>
                <a:defRPr/>
              </a:pPr>
              <a:endParaRPr lang="en-US" sz="2000" dirty="0">
                <a:latin typeface="+mn-lt"/>
              </a:endParaRPr>
            </a:p>
            <a:p>
              <a:pPr algn="r" fontAlgn="auto">
                <a:spcBef>
                  <a:spcPts val="0"/>
                </a:spcBef>
                <a:spcAft>
                  <a:spcPts val="0"/>
                </a:spcAft>
                <a:defRPr/>
              </a:pPr>
              <a:endParaRPr lang="en-US" sz="2000" dirty="0">
                <a:latin typeface="+mn-lt"/>
              </a:endParaRPr>
            </a:p>
            <a:p>
              <a:pPr algn="r" fontAlgn="auto">
                <a:spcBef>
                  <a:spcPts val="0"/>
                </a:spcBef>
                <a:spcAft>
                  <a:spcPts val="0"/>
                </a:spcAft>
                <a:defRPr/>
              </a:pPr>
              <a:r>
                <a:rPr lang="en-US" sz="2000" dirty="0">
                  <a:latin typeface="+mn-lt"/>
                </a:rPr>
                <a:t>System Proposal</a:t>
              </a:r>
            </a:p>
            <a:p>
              <a:pPr algn="r" fontAlgn="auto">
                <a:spcBef>
                  <a:spcPts val="0"/>
                </a:spcBef>
                <a:spcAft>
                  <a:spcPts val="0"/>
                </a:spcAft>
                <a:defRPr/>
              </a:pPr>
              <a:endParaRPr lang="en-US" sz="2000" dirty="0">
                <a:latin typeface="+mn-lt"/>
              </a:endParaRPr>
            </a:p>
            <a:p>
              <a:pPr algn="r" fontAlgn="auto">
                <a:spcBef>
                  <a:spcPts val="0"/>
                </a:spcBef>
                <a:spcAft>
                  <a:spcPts val="0"/>
                </a:spcAft>
                <a:defRPr/>
              </a:pPr>
              <a:endParaRPr lang="en-US" sz="2000" dirty="0">
                <a:latin typeface="+mn-lt"/>
              </a:endParaRPr>
            </a:p>
            <a:p>
              <a:pPr algn="r" fontAlgn="auto">
                <a:spcBef>
                  <a:spcPts val="0"/>
                </a:spcBef>
                <a:spcAft>
                  <a:spcPts val="0"/>
                </a:spcAft>
                <a:defRPr/>
              </a:pPr>
              <a:r>
                <a:rPr lang="en-US" sz="2000" dirty="0">
                  <a:latin typeface="+mn-lt"/>
                </a:rPr>
                <a:t>System </a:t>
              </a:r>
            </a:p>
            <a:p>
              <a:pPr algn="r" fontAlgn="auto">
                <a:spcBef>
                  <a:spcPts val="0"/>
                </a:spcBef>
                <a:spcAft>
                  <a:spcPts val="0"/>
                </a:spcAft>
                <a:defRPr/>
              </a:pPr>
              <a:r>
                <a:rPr lang="en-US" sz="2000" dirty="0">
                  <a:latin typeface="+mn-lt"/>
                </a:rPr>
                <a:t>Specification</a:t>
              </a:r>
            </a:p>
            <a:p>
              <a:pPr algn="r" fontAlgn="auto">
                <a:spcBef>
                  <a:spcPts val="0"/>
                </a:spcBef>
                <a:spcAft>
                  <a:spcPts val="0"/>
                </a:spcAft>
                <a:defRPr/>
              </a:pPr>
              <a:r>
                <a:rPr lang="en-US" sz="2000" dirty="0">
                  <a:latin typeface="+mn-lt"/>
                </a:rPr>
                <a:t>Prototypes</a:t>
              </a:r>
            </a:p>
            <a:p>
              <a:pPr algn="r" fontAlgn="auto">
                <a:spcBef>
                  <a:spcPts val="0"/>
                </a:spcBef>
                <a:spcAft>
                  <a:spcPts val="0"/>
                </a:spcAft>
                <a:defRPr/>
              </a:pPr>
              <a:endParaRPr lang="en-US" sz="2000" dirty="0">
                <a:latin typeface="+mn-lt"/>
              </a:endParaRPr>
            </a:p>
            <a:p>
              <a:pPr algn="r" fontAlgn="auto">
                <a:spcBef>
                  <a:spcPts val="0"/>
                </a:spcBef>
                <a:spcAft>
                  <a:spcPts val="0"/>
                </a:spcAft>
                <a:defRPr/>
              </a:pPr>
              <a:r>
                <a:rPr lang="en-US" sz="2000" dirty="0">
                  <a:latin typeface="+mn-lt"/>
                </a:rPr>
                <a:t>New System and </a:t>
              </a:r>
            </a:p>
            <a:p>
              <a:pPr algn="r" fontAlgn="auto">
                <a:spcBef>
                  <a:spcPts val="0"/>
                </a:spcBef>
                <a:spcAft>
                  <a:spcPts val="0"/>
                </a:spcAft>
                <a:defRPr/>
              </a:pPr>
              <a:r>
                <a:rPr lang="en-US" sz="2000" dirty="0">
                  <a:latin typeface="+mn-lt"/>
                </a:rPr>
                <a:t>Maintenance Plan</a:t>
              </a:r>
              <a:endParaRPr lang="en-US" sz="2000" dirty="0">
                <a:solidFill>
                  <a:schemeClr val="bg1"/>
                </a:solidFill>
                <a:latin typeface="+mn-lt"/>
              </a:endParaRPr>
            </a:p>
            <a:p>
              <a:pPr algn="r" fontAlgn="auto">
                <a:spcBef>
                  <a:spcPts val="0"/>
                </a:spcBef>
                <a:spcAft>
                  <a:spcPts val="0"/>
                </a:spcAft>
                <a:defRPr/>
              </a:pPr>
              <a:endParaRPr lang="en-US" sz="2000" dirty="0">
                <a:solidFill>
                  <a:schemeClr val="bg1"/>
                </a:solidFill>
                <a:latin typeface="+mn-lt"/>
              </a:endParaRPr>
            </a:p>
          </p:txBody>
        </p:sp>
        <p:sp>
          <p:nvSpPr>
            <p:cNvPr id="12" name="Line 2063"/>
            <p:cNvSpPr>
              <a:spLocks noChangeShapeType="1"/>
            </p:cNvSpPr>
            <p:nvPr/>
          </p:nvSpPr>
          <p:spPr bwMode="auto">
            <a:xfrm>
              <a:off x="912" y="1392"/>
              <a:ext cx="0" cy="2496"/>
            </a:xfrm>
            <a:prstGeom prst="line">
              <a:avLst/>
            </a:prstGeom>
            <a:noFill/>
            <a:ln w="12700">
              <a:solidFill>
                <a:schemeClr val="tx1"/>
              </a:solidFill>
              <a:round/>
              <a:headEnd type="none" w="sm" len="sm"/>
              <a:tailEnd/>
            </a:ln>
            <a:effectLst/>
          </p:spPr>
          <p:txBody>
            <a:bodyPr wrap="none" anchor="ctr"/>
            <a:lstStyle/>
            <a:p>
              <a:pPr fontAlgn="auto">
                <a:spcBef>
                  <a:spcPts val="0"/>
                </a:spcBef>
                <a:spcAft>
                  <a:spcPts val="0"/>
                </a:spcAft>
                <a:defRPr/>
              </a:pPr>
              <a:endParaRPr lang="en-US">
                <a:latin typeface="+mn-lt"/>
              </a:endParaRPr>
            </a:p>
          </p:txBody>
        </p:sp>
        <p:grpSp>
          <p:nvGrpSpPr>
            <p:cNvPr id="3" name="Group 2071"/>
            <p:cNvGrpSpPr>
              <a:grpSpLocks/>
            </p:cNvGrpSpPr>
            <p:nvPr/>
          </p:nvGrpSpPr>
          <p:grpSpPr bwMode="auto">
            <a:xfrm>
              <a:off x="2640" y="1392"/>
              <a:ext cx="576" cy="2496"/>
              <a:chOff x="2688" y="1392"/>
              <a:chExt cx="576" cy="2496"/>
            </a:xfrm>
          </p:grpSpPr>
          <p:sp>
            <p:nvSpPr>
              <p:cNvPr id="14" name="Line 2064"/>
              <p:cNvSpPr>
                <a:spLocks noChangeShapeType="1"/>
              </p:cNvSpPr>
              <p:nvPr/>
            </p:nvSpPr>
            <p:spPr bwMode="auto">
              <a:xfrm>
                <a:off x="2928" y="1392"/>
                <a:ext cx="0" cy="2496"/>
              </a:xfrm>
              <a:prstGeom prst="line">
                <a:avLst/>
              </a:prstGeom>
              <a:noFill/>
              <a:ln w="12700">
                <a:solidFill>
                  <a:schemeClr val="tx1"/>
                </a:solidFill>
                <a:round/>
                <a:headEnd type="none" w="sm" len="sm"/>
                <a:tailEnd/>
              </a:ln>
              <a:effectLst/>
            </p:spPr>
            <p:txBody>
              <a:bodyPr wrap="none" anchor="ctr"/>
              <a:lstStyle/>
              <a:p>
                <a:pPr fontAlgn="auto">
                  <a:spcBef>
                    <a:spcPts val="0"/>
                  </a:spcBef>
                  <a:spcAft>
                    <a:spcPts val="0"/>
                  </a:spcAft>
                  <a:defRPr/>
                </a:pPr>
                <a:endParaRPr lang="en-US">
                  <a:latin typeface="+mn-lt"/>
                </a:endParaRPr>
              </a:p>
            </p:txBody>
          </p:sp>
          <p:grpSp>
            <p:nvGrpSpPr>
              <p:cNvPr id="4" name="Group 2069"/>
              <p:cNvGrpSpPr>
                <a:grpSpLocks/>
              </p:cNvGrpSpPr>
              <p:nvPr/>
            </p:nvGrpSpPr>
            <p:grpSpPr bwMode="auto">
              <a:xfrm>
                <a:off x="2688" y="1488"/>
                <a:ext cx="576" cy="2016"/>
                <a:chOff x="2688" y="1776"/>
                <a:chExt cx="576" cy="2016"/>
              </a:xfrm>
            </p:grpSpPr>
            <p:sp>
              <p:nvSpPr>
                <p:cNvPr id="16" name="AutoShape 2065"/>
                <p:cNvSpPr>
                  <a:spLocks noChangeArrowheads="1"/>
                </p:cNvSpPr>
                <p:nvPr/>
              </p:nvSpPr>
              <p:spPr bwMode="auto">
                <a:xfrm>
                  <a:off x="2688" y="2352"/>
                  <a:ext cx="576" cy="336"/>
                </a:xfrm>
                <a:prstGeom prst="rightArrow">
                  <a:avLst>
                    <a:gd name="adj1" fmla="val 50000"/>
                    <a:gd name="adj2" fmla="val 42857"/>
                  </a:avLst>
                </a:prstGeom>
                <a:solidFill>
                  <a:schemeClr val="accent1">
                    <a:lumMod val="40000"/>
                    <a:lumOff val="60000"/>
                  </a:schemeClr>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sp>
              <p:nvSpPr>
                <p:cNvPr id="17" name="AutoShape 2066"/>
                <p:cNvSpPr>
                  <a:spLocks noChangeArrowheads="1"/>
                </p:cNvSpPr>
                <p:nvPr/>
              </p:nvSpPr>
              <p:spPr bwMode="auto">
                <a:xfrm>
                  <a:off x="2688" y="1776"/>
                  <a:ext cx="576" cy="336"/>
                </a:xfrm>
                <a:prstGeom prst="rightArrow">
                  <a:avLst>
                    <a:gd name="adj1" fmla="val 50000"/>
                    <a:gd name="adj2" fmla="val 42857"/>
                  </a:avLst>
                </a:prstGeom>
                <a:solidFill>
                  <a:schemeClr val="accent1">
                    <a:lumMod val="40000"/>
                    <a:lumOff val="60000"/>
                  </a:schemeClr>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sp>
              <p:nvSpPr>
                <p:cNvPr id="18" name="AutoShape 2067"/>
                <p:cNvSpPr>
                  <a:spLocks noChangeArrowheads="1"/>
                </p:cNvSpPr>
                <p:nvPr/>
              </p:nvSpPr>
              <p:spPr bwMode="auto">
                <a:xfrm>
                  <a:off x="2688" y="2880"/>
                  <a:ext cx="576" cy="336"/>
                </a:xfrm>
                <a:prstGeom prst="rightArrow">
                  <a:avLst>
                    <a:gd name="adj1" fmla="val 50000"/>
                    <a:gd name="adj2" fmla="val 42857"/>
                  </a:avLst>
                </a:prstGeom>
                <a:solidFill>
                  <a:schemeClr val="accent1">
                    <a:lumMod val="40000"/>
                    <a:lumOff val="60000"/>
                  </a:schemeClr>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sp>
              <p:nvSpPr>
                <p:cNvPr id="19" name="AutoShape 2068"/>
                <p:cNvSpPr>
                  <a:spLocks noChangeArrowheads="1"/>
                </p:cNvSpPr>
                <p:nvPr/>
              </p:nvSpPr>
              <p:spPr bwMode="auto">
                <a:xfrm>
                  <a:off x="2688" y="3456"/>
                  <a:ext cx="576" cy="336"/>
                </a:xfrm>
                <a:prstGeom prst="rightArrow">
                  <a:avLst>
                    <a:gd name="adj1" fmla="val 50000"/>
                    <a:gd name="adj2" fmla="val 42857"/>
                  </a:avLst>
                </a:prstGeom>
                <a:solidFill>
                  <a:schemeClr val="accent1">
                    <a:lumMod val="40000"/>
                    <a:lumOff val="60000"/>
                  </a:schemeClr>
                </a:solidFill>
                <a:ln w="12700">
                  <a:solidFill>
                    <a:schemeClr val="tx1"/>
                  </a:solidFill>
                  <a:miter lim="800000"/>
                  <a:headEnd type="none" w="sm" len="sm"/>
                  <a:tailEnd/>
                </a:ln>
                <a:effectLst/>
              </p:spPr>
              <p:txBody>
                <a:bodyPr wrap="none" anchor="ctr"/>
                <a:lstStyle/>
                <a:p>
                  <a:pPr fontAlgn="auto">
                    <a:spcBef>
                      <a:spcPts val="0"/>
                    </a:spcBef>
                    <a:spcAft>
                      <a:spcPts val="0"/>
                    </a:spcAft>
                    <a:defRPr/>
                  </a:pPr>
                  <a:endParaRPr lang="en-US">
                    <a:latin typeface="+mn-lt"/>
                  </a:endParaRPr>
                </a:p>
              </p:txBody>
            </p:sp>
          </p:gr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Project Management Triangle</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34076" y="1510734"/>
            <a:ext cx="6762123" cy="4096684"/>
          </a:xfrm>
        </p:spPr>
      </p:pic>
    </p:spTree>
    <p:extLst>
      <p:ext uri="{BB962C8B-B14F-4D97-AF65-F5344CB8AC3E}">
        <p14:creationId xmlns:p14="http://schemas.microsoft.com/office/powerpoint/2010/main" val="17074997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050"/>
          <p:cNvSpPr>
            <a:spLocks noGrp="1" noChangeArrowheads="1"/>
          </p:cNvSpPr>
          <p:nvPr>
            <p:ph type="title"/>
            <p:custDataLst>
              <p:tags r:id="rId1"/>
            </p:custDataLst>
          </p:nvPr>
        </p:nvSpPr>
        <p:spPr>
          <a:noFill/>
          <a:ln/>
        </p:spPr>
        <p:txBody>
          <a:bodyPr lIns="92075" tIns="46038" rIns="92075" bIns="46038" anchor="ctr"/>
          <a:lstStyle/>
          <a:p>
            <a:r>
              <a:rPr lang="en-US"/>
              <a:t>What Is a Methodology?</a:t>
            </a:r>
          </a:p>
        </p:txBody>
      </p:sp>
      <p:sp>
        <p:nvSpPr>
          <p:cNvPr id="32771" name="Rectangle 2051" descr="Rectangle: Click to edit Master text styles&#10;Second level&#10;Third level&#10;Fourth level&#10;Fifth level"/>
          <p:cNvSpPr>
            <a:spLocks noGrp="1" noChangeArrowheads="1"/>
          </p:cNvSpPr>
          <p:nvPr>
            <p:ph idx="1"/>
            <p:custDataLst>
              <p:tags r:id="rId2"/>
            </p:custDataLst>
          </p:nvPr>
        </p:nvSpPr>
        <p:spPr>
          <a:noFill/>
          <a:ln/>
        </p:spPr>
        <p:txBody>
          <a:bodyPr lIns="92075" tIns="46038" rIns="92075" bIns="46038"/>
          <a:lstStyle/>
          <a:p>
            <a:r>
              <a:rPr lang="en-US" sz="2800" dirty="0"/>
              <a:t>A formalized approach or series of steps</a:t>
            </a:r>
          </a:p>
          <a:p>
            <a:endParaRPr lang="en-US" sz="2800" dirty="0"/>
          </a:p>
          <a:p>
            <a:r>
              <a:rPr lang="en-US" sz="2800" dirty="0"/>
              <a:t>Writing code without a well-thought-out system request may work for small programs, but rarely works for large ones.</a:t>
            </a:r>
            <a:endParaRPr lang="en-US" dirty="0"/>
          </a:p>
        </p:txBody>
      </p:sp>
    </p:spTree>
    <p:extLst>
      <p:ext uri="{BB962C8B-B14F-4D97-AF65-F5344CB8AC3E}">
        <p14:creationId xmlns:p14="http://schemas.microsoft.com/office/powerpoint/2010/main" val="2723968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Pop Quiz</a:t>
            </a:r>
          </a:p>
        </p:txBody>
      </p:sp>
      <p:sp>
        <p:nvSpPr>
          <p:cNvPr id="3" name="Content Placeholder 2"/>
          <p:cNvSpPr>
            <a:spLocks noGrp="1"/>
          </p:cNvSpPr>
          <p:nvPr>
            <p:ph idx="1"/>
          </p:nvPr>
        </p:nvSpPr>
        <p:spPr/>
        <p:txBody>
          <a:bodyPr/>
          <a:lstStyle/>
          <a:p>
            <a:r>
              <a:rPr lang="en-CA" dirty="0"/>
              <a:t>Let’s answer some review questions together	</a:t>
            </a:r>
          </a:p>
          <a:p>
            <a:endParaRPr lang="en-CA" dirty="0"/>
          </a:p>
          <a:p>
            <a:pPr lvl="1"/>
            <a:r>
              <a:rPr lang="en-CA" dirty="0"/>
              <a:t>GOOD TIME TO TAKE NOTES!!!!</a:t>
            </a:r>
          </a:p>
        </p:txBody>
      </p:sp>
    </p:spTree>
    <p:extLst>
      <p:ext uri="{BB962C8B-B14F-4D97-AF65-F5344CB8AC3E}">
        <p14:creationId xmlns:p14="http://schemas.microsoft.com/office/powerpoint/2010/main" val="12230633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Well known Methodologies</a:t>
            </a:r>
          </a:p>
        </p:txBody>
      </p:sp>
      <p:sp>
        <p:nvSpPr>
          <p:cNvPr id="3" name="Content Placeholder 2"/>
          <p:cNvSpPr>
            <a:spLocks noGrp="1"/>
          </p:cNvSpPr>
          <p:nvPr>
            <p:ph idx="1"/>
          </p:nvPr>
        </p:nvSpPr>
        <p:spPr/>
        <p:txBody>
          <a:bodyPr>
            <a:normAutofit/>
          </a:bodyPr>
          <a:lstStyle/>
          <a:p>
            <a:pPr marL="457200" lvl="1" indent="-457200">
              <a:buFont typeface="Wingdings" panose="05000000000000000000" pitchFamily="2" charset="2"/>
              <a:buChar char="§"/>
            </a:pPr>
            <a:r>
              <a:rPr lang="en-US" sz="3200" dirty="0"/>
              <a:t>Waterfall development</a:t>
            </a:r>
          </a:p>
          <a:p>
            <a:pPr marL="457200" lvl="1" indent="-457200">
              <a:buFont typeface="Wingdings" panose="05000000000000000000" pitchFamily="2" charset="2"/>
              <a:buChar char="§"/>
            </a:pPr>
            <a:r>
              <a:rPr lang="en-US" sz="3200" dirty="0"/>
              <a:t>Rapid application development</a:t>
            </a:r>
          </a:p>
          <a:p>
            <a:pPr marL="457200" lvl="1" indent="-457200">
              <a:buFont typeface="Wingdings" panose="05000000000000000000" pitchFamily="2" charset="2"/>
              <a:buChar char="§"/>
            </a:pPr>
            <a:r>
              <a:rPr lang="en-US" sz="3200" dirty="0"/>
              <a:t>Agile development</a:t>
            </a:r>
          </a:p>
          <a:p>
            <a:pPr marL="857250" lvl="2" indent="-457200">
              <a:buFont typeface="Wingdings" panose="05000000000000000000" pitchFamily="2" charset="2"/>
              <a:buChar char="§"/>
            </a:pPr>
            <a:r>
              <a:rPr lang="en-US" dirty="0"/>
              <a:t>Scrum</a:t>
            </a:r>
          </a:p>
          <a:p>
            <a:pPr marL="857250" lvl="2" indent="-457200">
              <a:buFont typeface="Wingdings" panose="05000000000000000000" pitchFamily="2" charset="2"/>
              <a:buChar char="§"/>
            </a:pPr>
            <a:endParaRPr lang="en-CA" dirty="0"/>
          </a:p>
          <a:p>
            <a:pPr marL="0" lvl="1" indent="0">
              <a:buNone/>
            </a:pPr>
            <a:r>
              <a:rPr lang="en-CA" dirty="0"/>
              <a:t>We will look at these in more detail next semester.  Today we will just try to get the big picture.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t>Categories of Methodologies</a:t>
            </a:r>
          </a:p>
        </p:txBody>
      </p:sp>
      <p:sp>
        <p:nvSpPr>
          <p:cNvPr id="3" name="Content Placeholder 2"/>
          <p:cNvSpPr>
            <a:spLocks noGrp="1"/>
          </p:cNvSpPr>
          <p:nvPr>
            <p:ph idx="1"/>
          </p:nvPr>
        </p:nvSpPr>
        <p:spPr>
          <a:xfrm>
            <a:off x="304800" y="1371600"/>
            <a:ext cx="8686800" cy="5029200"/>
          </a:xfrm>
        </p:spPr>
        <p:txBody>
          <a:bodyPr rtlCol="0">
            <a:normAutofit fontScale="92500" lnSpcReduction="10000"/>
          </a:bodyPr>
          <a:lstStyle/>
          <a:p>
            <a:pPr fontAlgn="auto">
              <a:spcAft>
                <a:spcPts val="0"/>
              </a:spcAft>
              <a:defRPr/>
            </a:pPr>
            <a:r>
              <a:rPr lang="en-US" sz="3500" dirty="0"/>
              <a:t>Predictive, Structured Development</a:t>
            </a:r>
          </a:p>
          <a:p>
            <a:pPr lvl="1">
              <a:defRPr/>
            </a:pPr>
            <a:r>
              <a:rPr lang="en-US" sz="3000" dirty="0"/>
              <a:t>Waterfall Development</a:t>
            </a:r>
          </a:p>
          <a:p>
            <a:pPr lvl="1">
              <a:defRPr/>
            </a:pPr>
            <a:r>
              <a:rPr lang="en-US" sz="3000" dirty="0"/>
              <a:t>Parallel Development</a:t>
            </a:r>
            <a:endParaRPr lang="en-US" dirty="0"/>
          </a:p>
          <a:p>
            <a:pPr>
              <a:defRPr/>
            </a:pPr>
            <a:r>
              <a:rPr lang="en-US" sz="3500" dirty="0"/>
              <a:t>Rapid Application Development</a:t>
            </a:r>
          </a:p>
          <a:p>
            <a:pPr lvl="1">
              <a:defRPr/>
            </a:pPr>
            <a:r>
              <a:rPr lang="en-US" sz="3000" dirty="0"/>
              <a:t>Phased</a:t>
            </a:r>
          </a:p>
          <a:p>
            <a:pPr lvl="1">
              <a:defRPr/>
            </a:pPr>
            <a:r>
              <a:rPr lang="en-US" sz="3000" dirty="0"/>
              <a:t>Prototyping</a:t>
            </a:r>
          </a:p>
          <a:p>
            <a:pPr lvl="1">
              <a:defRPr/>
            </a:pPr>
            <a:r>
              <a:rPr lang="en-US" sz="3000" dirty="0"/>
              <a:t>Throwaway Prototyping</a:t>
            </a:r>
            <a:endParaRPr lang="en-US" dirty="0"/>
          </a:p>
          <a:p>
            <a:pPr fontAlgn="auto">
              <a:spcAft>
                <a:spcPts val="0"/>
              </a:spcAft>
              <a:defRPr/>
            </a:pPr>
            <a:r>
              <a:rPr lang="en-US" sz="3500" dirty="0"/>
              <a:t>Adaptive, Agile Development</a:t>
            </a:r>
          </a:p>
          <a:p>
            <a:pPr lvl="1">
              <a:defRPr/>
            </a:pPr>
            <a:r>
              <a:rPr lang="en-US" sz="3000" dirty="0"/>
              <a:t>Extreme Programming (XP)</a:t>
            </a:r>
          </a:p>
          <a:p>
            <a:pPr lvl="1">
              <a:defRPr/>
            </a:pPr>
            <a:r>
              <a:rPr lang="en-US" sz="3000" dirty="0"/>
              <a:t>Scrum</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custDataLst>
              <p:tags r:id="rId1"/>
            </p:custDataLst>
          </p:nvPr>
        </p:nvSpPr>
        <p:spPr/>
        <p:txBody>
          <a:bodyPr/>
          <a:lstStyle/>
          <a:p>
            <a:r>
              <a:rPr lang="en-US" dirty="0"/>
              <a:t>Structured Development</a:t>
            </a:r>
          </a:p>
        </p:txBody>
      </p:sp>
      <p:sp>
        <p:nvSpPr>
          <p:cNvPr id="106499" name="Rectangle 3" descr="Rectangle: Click to edit Master text styles&#10;Second level&#10;Third level&#10;Fourth level&#10;Fifth level"/>
          <p:cNvSpPr>
            <a:spLocks noGrp="1" noChangeArrowheads="1"/>
          </p:cNvSpPr>
          <p:nvPr>
            <p:ph idx="1"/>
            <p:custDataLst>
              <p:tags r:id="rId2"/>
            </p:custDataLst>
          </p:nvPr>
        </p:nvSpPr>
        <p:spPr/>
        <p:txBody>
          <a:bodyPr>
            <a:normAutofit fontScale="92500" lnSpcReduction="20000"/>
          </a:bodyPr>
          <a:lstStyle/>
          <a:p>
            <a:r>
              <a:rPr lang="en-US" dirty="0"/>
              <a:t>Projects move methodically from one to the next step</a:t>
            </a:r>
          </a:p>
          <a:p>
            <a:endParaRPr lang="en-US" dirty="0"/>
          </a:p>
          <a:p>
            <a:r>
              <a:rPr lang="en-US" dirty="0"/>
              <a:t>A very controlled approach</a:t>
            </a:r>
          </a:p>
          <a:p>
            <a:endParaRPr lang="en-US" dirty="0"/>
          </a:p>
          <a:p>
            <a:r>
              <a:rPr lang="en-US" dirty="0"/>
              <a:t>Generally, a step is finished before the next one begins</a:t>
            </a:r>
          </a:p>
          <a:p>
            <a:endParaRPr lang="en-US" dirty="0"/>
          </a:p>
          <a:p>
            <a:r>
              <a:rPr lang="en-US" dirty="0"/>
              <a:t>Highly recommended for high risk systems, such as systems that have an impact on human safety</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506" name="Rectangle 3074"/>
          <p:cNvSpPr>
            <a:spLocks noGrp="1" noChangeArrowheads="1"/>
          </p:cNvSpPr>
          <p:nvPr>
            <p:ph type="title"/>
            <p:custDataLst>
              <p:tags r:id="rId1"/>
            </p:custDataLst>
          </p:nvPr>
        </p:nvSpPr>
        <p:spPr>
          <a:noFill/>
          <a:ln/>
        </p:spPr>
        <p:txBody>
          <a:bodyPr lIns="92075" tIns="46038" rIns="92075" bIns="46038" anchor="ctr">
            <a:normAutofit fontScale="90000"/>
          </a:bodyPr>
          <a:lstStyle/>
          <a:p>
            <a:r>
              <a:rPr lang="en-US" dirty="0"/>
              <a:t>Structured Development: Waterfall</a:t>
            </a:r>
          </a:p>
        </p:txBody>
      </p:sp>
      <p:pic>
        <p:nvPicPr>
          <p:cNvPr id="21508" name="Picture 3076" descr="!01-03W-"/>
          <p:cNvPicPr>
            <a:picLocks noChangeAspect="1" noChangeArrowheads="1"/>
          </p:cNvPicPr>
          <p:nvPr>
            <p:custDataLst>
              <p:tags r:id="rId2"/>
            </p:custDataLst>
          </p:nvPr>
        </p:nvPicPr>
        <p:blipFill>
          <a:blip r:embed="rId5" cstate="print">
            <a:clrChange>
              <a:clrFrom>
                <a:srgbClr val="FFFFFF"/>
              </a:clrFrom>
              <a:clrTo>
                <a:srgbClr val="FFFFFF">
                  <a:alpha val="0"/>
                </a:srgbClr>
              </a:clrTo>
            </a:clrChange>
          </a:blip>
          <a:srcRect/>
          <a:stretch>
            <a:fillRect/>
          </a:stretch>
        </p:blipFill>
        <p:spPr bwMode="auto">
          <a:xfrm>
            <a:off x="1143000" y="2057400"/>
            <a:ext cx="7467600" cy="4267200"/>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The IRON Triangle</a:t>
            </a:r>
            <a:endParaRPr lang="en-US" dirty="0"/>
          </a:p>
        </p:txBody>
      </p:sp>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44617"/>
          <a:stretch/>
        </p:blipFill>
        <p:spPr>
          <a:xfrm>
            <a:off x="1371600" y="1960417"/>
            <a:ext cx="5181600" cy="3440901"/>
          </a:xfrm>
          <a:prstGeom prst="rect">
            <a:avLst/>
          </a:prstGeom>
        </p:spPr>
      </p:pic>
    </p:spTree>
    <p:extLst>
      <p:ext uri="{BB962C8B-B14F-4D97-AF65-F5344CB8AC3E}">
        <p14:creationId xmlns:p14="http://schemas.microsoft.com/office/powerpoint/2010/main" val="14126541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Structured Development: </a:t>
            </a:r>
            <a:r>
              <a:rPr lang="en-CA" dirty="0"/>
              <a:t>Parallel</a:t>
            </a:r>
          </a:p>
        </p:txBody>
      </p:sp>
      <p:sp>
        <p:nvSpPr>
          <p:cNvPr id="3" name="Content Placeholder 2"/>
          <p:cNvSpPr>
            <a:spLocks noGrp="1"/>
          </p:cNvSpPr>
          <p:nvPr>
            <p:ph idx="1"/>
          </p:nvPr>
        </p:nvSpPr>
        <p:spPr/>
        <p:txBody>
          <a:bodyPr/>
          <a:lstStyle/>
          <a:p>
            <a:r>
              <a:rPr lang="en-CA" dirty="0"/>
              <a:t>Design for the entire system is divided into distinct subprojects</a:t>
            </a:r>
          </a:p>
          <a:p>
            <a:r>
              <a:rPr lang="en-CA" dirty="0"/>
              <a:t>Subprojects, also referred to as Pilot Projects, are delivered one at a time</a:t>
            </a:r>
          </a:p>
          <a:p>
            <a:r>
              <a:rPr lang="en-CA" dirty="0"/>
              <a:t>Once all pilot or subprojects are delivered, the separate pieces are integrated and the system is delivered</a:t>
            </a:r>
          </a:p>
        </p:txBody>
      </p:sp>
    </p:spTree>
    <p:extLst>
      <p:ext uri="{BB962C8B-B14F-4D97-AF65-F5344CB8AC3E}">
        <p14:creationId xmlns:p14="http://schemas.microsoft.com/office/powerpoint/2010/main" val="17255107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2"/>
          <p:cNvSpPr>
            <a:spLocks noGrp="1" noChangeArrowheads="1"/>
          </p:cNvSpPr>
          <p:nvPr>
            <p:ph type="title"/>
            <p:custDataLst>
              <p:tags r:id="rId1"/>
            </p:custDataLst>
          </p:nvPr>
        </p:nvSpPr>
        <p:spPr/>
        <p:txBody>
          <a:bodyPr>
            <a:normAutofit fontScale="90000"/>
          </a:bodyPr>
          <a:lstStyle/>
          <a:p>
            <a:r>
              <a:rPr lang="en-US" dirty="0"/>
              <a:t>RAD Categories</a:t>
            </a:r>
            <a:br>
              <a:rPr lang="en-US" dirty="0"/>
            </a:br>
            <a:r>
              <a:rPr lang="en-US" dirty="0"/>
              <a:t>Rapid application development </a:t>
            </a:r>
          </a:p>
        </p:txBody>
      </p:sp>
      <p:sp>
        <p:nvSpPr>
          <p:cNvPr id="75779" name="Rectangle 3" descr="Rectangle: Click to edit Master text styles&#10;Second level&#10;Third level&#10;Fourth level&#10;Fifth level"/>
          <p:cNvSpPr>
            <a:spLocks noGrp="1" noChangeArrowheads="1"/>
          </p:cNvSpPr>
          <p:nvPr>
            <p:ph idx="1"/>
            <p:custDataLst>
              <p:tags r:id="rId2"/>
            </p:custDataLst>
          </p:nvPr>
        </p:nvSpPr>
        <p:spPr/>
        <p:txBody>
          <a:bodyPr/>
          <a:lstStyle/>
          <a:p>
            <a:r>
              <a:rPr lang="en-US" sz="3200" dirty="0"/>
              <a:t>Phased development</a:t>
            </a:r>
          </a:p>
          <a:p>
            <a:pPr lvl="1"/>
            <a:r>
              <a:rPr lang="en-US" sz="2800" dirty="0"/>
              <a:t>A series of versions</a:t>
            </a:r>
          </a:p>
          <a:p>
            <a:r>
              <a:rPr lang="en-US" sz="3200" dirty="0"/>
              <a:t>Prototyping</a:t>
            </a:r>
          </a:p>
          <a:p>
            <a:pPr lvl="1"/>
            <a:r>
              <a:rPr lang="en-US" sz="2800" dirty="0"/>
              <a:t>System prototyping</a:t>
            </a:r>
          </a:p>
          <a:p>
            <a:r>
              <a:rPr lang="en-US" sz="3200" dirty="0"/>
              <a:t>Throw-away prototyping</a:t>
            </a:r>
          </a:p>
          <a:p>
            <a:pPr lvl="1"/>
            <a:r>
              <a:rPr lang="en-US" sz="2800" dirty="0"/>
              <a:t>Design prototyping</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6866" name="Rectangle 2"/>
          <p:cNvSpPr>
            <a:spLocks noGrp="1" noChangeArrowheads="1"/>
          </p:cNvSpPr>
          <p:nvPr>
            <p:ph type="title"/>
            <p:custDataLst>
              <p:tags r:id="rId1"/>
            </p:custDataLst>
          </p:nvPr>
        </p:nvSpPr>
        <p:spPr>
          <a:noFill/>
          <a:ln/>
        </p:spPr>
        <p:txBody>
          <a:bodyPr lIns="92075" tIns="46038" rIns="92075" bIns="46038" anchor="ctr"/>
          <a:lstStyle/>
          <a:p>
            <a:r>
              <a:rPr lang="en-US"/>
              <a:t>How Prototyping Works</a:t>
            </a:r>
          </a:p>
        </p:txBody>
      </p:sp>
      <p:pic>
        <p:nvPicPr>
          <p:cNvPr id="36891" name="Picture 27"/>
          <p:cNvPicPr>
            <a:picLocks noChangeAspect="1" noChangeArrowheads="1"/>
          </p:cNvPicPr>
          <p:nvPr>
            <p:custDataLst>
              <p:tags r:id="rId2"/>
            </p:custDataLst>
          </p:nvPr>
        </p:nvPicPr>
        <p:blipFill>
          <a:blip r:embed="rId5" cstate="print">
            <a:clrChange>
              <a:clrFrom>
                <a:srgbClr val="FFFFFF"/>
              </a:clrFrom>
              <a:clrTo>
                <a:srgbClr val="FFFFFF">
                  <a:alpha val="0"/>
                </a:srgbClr>
              </a:clrTo>
            </a:clrChange>
          </a:blip>
          <a:srcRect/>
          <a:stretch>
            <a:fillRect/>
          </a:stretch>
        </p:blipFill>
        <p:spPr bwMode="auto">
          <a:xfrm>
            <a:off x="1066800" y="2133600"/>
            <a:ext cx="7162800" cy="3771900"/>
          </a:xfrm>
          <a:prstGeom prst="rect">
            <a:avLst/>
          </a:prstGeom>
          <a:noFill/>
          <a:ln w="12700">
            <a:noFill/>
            <a:miter lim="800000"/>
            <a:headEnd type="none" w="sm" len="sm"/>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9090" name="Rectangle 2"/>
          <p:cNvSpPr>
            <a:spLocks noGrp="1" noChangeArrowheads="1"/>
          </p:cNvSpPr>
          <p:nvPr>
            <p:ph type="title"/>
            <p:custDataLst>
              <p:tags r:id="rId1"/>
            </p:custDataLst>
          </p:nvPr>
        </p:nvSpPr>
        <p:spPr>
          <a:noFill/>
          <a:ln/>
        </p:spPr>
        <p:txBody>
          <a:bodyPr lIns="92075" tIns="46038" rIns="92075" bIns="46038" anchor="ctr"/>
          <a:lstStyle/>
          <a:p>
            <a:r>
              <a:rPr lang="en-US"/>
              <a:t>Throwaway Prototyping</a:t>
            </a:r>
          </a:p>
        </p:txBody>
      </p:sp>
      <p:pic>
        <p:nvPicPr>
          <p:cNvPr id="89094" name="Picture 6"/>
          <p:cNvPicPr>
            <a:picLocks noChangeAspect="1" noChangeArrowheads="1"/>
          </p:cNvPicPr>
          <p:nvPr>
            <p:custDataLst>
              <p:tags r:id="rId2"/>
            </p:custDataLst>
          </p:nvPr>
        </p:nvPicPr>
        <p:blipFill>
          <a:blip r:embed="rId5" cstate="print">
            <a:clrChange>
              <a:clrFrom>
                <a:srgbClr val="FFFFFF"/>
              </a:clrFrom>
              <a:clrTo>
                <a:srgbClr val="FFFFFF">
                  <a:alpha val="0"/>
                </a:srgbClr>
              </a:clrTo>
            </a:clrChange>
          </a:blip>
          <a:srcRect/>
          <a:stretch>
            <a:fillRect/>
          </a:stretch>
        </p:blipFill>
        <p:spPr bwMode="auto">
          <a:xfrm>
            <a:off x="838200" y="1752600"/>
            <a:ext cx="7537146" cy="4267200"/>
          </a:xfrm>
          <a:prstGeom prst="rect">
            <a:avLst/>
          </a:prstGeom>
          <a:noFill/>
          <a:ln w="12700">
            <a:noFill/>
            <a:miter lim="800000"/>
            <a:headEnd type="none" w="sm" len="sm"/>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Agile Development</a:t>
            </a:r>
          </a:p>
        </p:txBody>
      </p:sp>
      <p:sp>
        <p:nvSpPr>
          <p:cNvPr id="3" name="Content Placeholder 2"/>
          <p:cNvSpPr>
            <a:spLocks noGrp="1"/>
          </p:cNvSpPr>
          <p:nvPr>
            <p:ph idx="1"/>
          </p:nvPr>
        </p:nvSpPr>
        <p:spPr/>
        <p:txBody>
          <a:bodyPr/>
          <a:lstStyle/>
          <a:p>
            <a:r>
              <a:rPr lang="en-CA" dirty="0"/>
              <a:t>Gaining strength in the industry</a:t>
            </a:r>
          </a:p>
          <a:p>
            <a:r>
              <a:rPr lang="en-CA" dirty="0"/>
              <a:t>Programming-centric</a:t>
            </a:r>
          </a:p>
          <a:p>
            <a:r>
              <a:rPr lang="en-CA" dirty="0"/>
              <a:t>Eliminates documentation and modeling overhead</a:t>
            </a:r>
          </a:p>
          <a:p>
            <a:r>
              <a:rPr lang="en-CA" dirty="0"/>
              <a:t>Emphasizes simple, rapid iterations of application</a:t>
            </a:r>
          </a:p>
          <a:p>
            <a:r>
              <a:rPr lang="en-CA" dirty="0"/>
              <a:t>4 core values: Communication, simplicity, feedback, courage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Title 1"/>
          <p:cNvSpPr>
            <a:spLocks noGrp="1"/>
          </p:cNvSpPr>
          <p:nvPr>
            <p:ph type="title"/>
          </p:nvPr>
        </p:nvSpPr>
        <p:spPr/>
        <p:txBody>
          <a:bodyPr/>
          <a:lstStyle/>
          <a:p>
            <a:r>
              <a:rPr lang="en-US" dirty="0"/>
              <a:t>Food for thought</a:t>
            </a:r>
          </a:p>
        </p:txBody>
      </p:sp>
      <p:sp>
        <p:nvSpPr>
          <p:cNvPr id="14340" name="TextBox 5"/>
          <p:cNvSpPr txBox="1">
            <a:spLocks noChangeArrowheads="1"/>
          </p:cNvSpPr>
          <p:nvPr/>
        </p:nvSpPr>
        <p:spPr bwMode="auto">
          <a:xfrm>
            <a:off x="914400" y="5041900"/>
            <a:ext cx="7315200" cy="1384995"/>
          </a:xfrm>
          <a:prstGeom prst="rect">
            <a:avLst/>
          </a:prstGeom>
          <a:noFill/>
          <a:ln w="9525">
            <a:noFill/>
            <a:miter lim="800000"/>
            <a:headEnd/>
            <a:tailEnd/>
          </a:ln>
        </p:spPr>
        <p:txBody>
          <a:bodyPr>
            <a:spAutoFit/>
          </a:bodyPr>
          <a:lstStyle/>
          <a:p>
            <a:r>
              <a:rPr lang="en-US" sz="2800" b="1" dirty="0">
                <a:latin typeface="Calibri" pitchFamily="34" charset="0"/>
              </a:rPr>
              <a:t>Can an IT Support Staff member be considered a project team member?</a:t>
            </a:r>
          </a:p>
          <a:p>
            <a:endParaRPr lang="en-US" sz="2800" b="1" dirty="0">
              <a:latin typeface="Calibri" pitchFamily="34"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48037" y="2495550"/>
            <a:ext cx="2447925" cy="18669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CA" dirty="0"/>
              <a:t>Agile Development</a:t>
            </a:r>
          </a:p>
        </p:txBody>
      </p:sp>
      <p:pic>
        <p:nvPicPr>
          <p:cNvPr id="5"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a:xfrm>
            <a:off x="681457" y="1752600"/>
            <a:ext cx="7171485" cy="4038600"/>
          </a:xfrm>
          <a:prstGeom prst="rect">
            <a:avLst/>
          </a:prstGeom>
          <a:ln>
            <a:noFill/>
          </a:ln>
          <a:effectLst>
            <a:outerShdw blurRad="50800" dist="38100" dir="2700000" algn="tl" rotWithShape="0">
              <a:prstClr val="black">
                <a:alpha val="40000"/>
              </a:prstClr>
            </a:outerShdw>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Agile Emphasizes...</a:t>
            </a:r>
          </a:p>
        </p:txBody>
      </p:sp>
      <p:sp>
        <p:nvSpPr>
          <p:cNvPr id="3" name="Content Placeholder 2"/>
          <p:cNvSpPr>
            <a:spLocks noGrp="1"/>
          </p:cNvSpPr>
          <p:nvPr>
            <p:ph idx="1"/>
          </p:nvPr>
        </p:nvSpPr>
        <p:spPr/>
        <p:txBody>
          <a:bodyPr/>
          <a:lstStyle/>
          <a:p>
            <a:r>
              <a:rPr lang="en-US" sz="2800" b="1" dirty="0"/>
              <a:t>Individuals and interactions</a:t>
            </a:r>
            <a:r>
              <a:rPr lang="en-US" sz="2800" dirty="0"/>
              <a:t> over processes and tools</a:t>
            </a:r>
          </a:p>
          <a:p>
            <a:r>
              <a:rPr lang="en-US" sz="2800" b="1" dirty="0"/>
              <a:t>Working software</a:t>
            </a:r>
            <a:r>
              <a:rPr lang="en-US" sz="2800" dirty="0"/>
              <a:t> over comprehensive documentation</a:t>
            </a:r>
          </a:p>
          <a:p>
            <a:r>
              <a:rPr lang="en-US" sz="2800" b="1" dirty="0"/>
              <a:t>Customer collaboration</a:t>
            </a:r>
            <a:r>
              <a:rPr lang="en-US" sz="2800" dirty="0"/>
              <a:t> over contract negotiation</a:t>
            </a:r>
          </a:p>
          <a:p>
            <a:r>
              <a:rPr lang="en-US" sz="2800" b="1" dirty="0"/>
              <a:t>Responding to change</a:t>
            </a:r>
            <a:r>
              <a:rPr lang="en-US" sz="2800" dirty="0"/>
              <a:t> over following a plan</a:t>
            </a:r>
            <a:endParaRPr lang="en-US" dirty="0"/>
          </a:p>
          <a:p>
            <a:endParaRPr lang="en-CA"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Agile Development</a:t>
            </a:r>
          </a:p>
        </p:txBody>
      </p:sp>
      <p:sp>
        <p:nvSpPr>
          <p:cNvPr id="3" name="Content Placeholder 2"/>
          <p:cNvSpPr>
            <a:spLocks noGrp="1"/>
          </p:cNvSpPr>
          <p:nvPr>
            <p:ph idx="1"/>
          </p:nvPr>
        </p:nvSpPr>
        <p:spPr/>
        <p:txBody>
          <a:bodyPr/>
          <a:lstStyle/>
          <a:p>
            <a:r>
              <a:rPr lang="en-CA" dirty="0"/>
              <a:t>Many different processes are Agile</a:t>
            </a:r>
          </a:p>
          <a:p>
            <a:pPr lvl="1"/>
            <a:r>
              <a:rPr lang="en-CA" dirty="0"/>
              <a:t>Extreme Programming</a:t>
            </a:r>
          </a:p>
          <a:p>
            <a:pPr lvl="1"/>
            <a:r>
              <a:rPr lang="en-CA" dirty="0"/>
              <a:t>Agile Unified Process</a:t>
            </a:r>
          </a:p>
          <a:p>
            <a:pPr lvl="1"/>
            <a:r>
              <a:rPr lang="en-CA" dirty="0"/>
              <a:t>Scrum/Sprint</a:t>
            </a:r>
          </a:p>
          <a:p>
            <a:pPr lvl="1"/>
            <a:r>
              <a:rPr lang="en-CA" dirty="0"/>
              <a:t>Open Unified Process</a:t>
            </a:r>
          </a:p>
          <a:p>
            <a:pPr lvl="1"/>
            <a:r>
              <a:rPr lang="en-CA" dirty="0" err="1"/>
              <a:t>Kanban</a:t>
            </a:r>
            <a:endParaRPr lang="en-CA" dirty="0"/>
          </a:p>
          <a:p>
            <a:pPr lvl="1"/>
            <a:r>
              <a:rPr lang="en-CA" dirty="0"/>
              <a:t>Lean</a:t>
            </a:r>
          </a:p>
        </p:txBody>
      </p:sp>
    </p:spTree>
    <p:extLst>
      <p:ext uri="{BB962C8B-B14F-4D97-AF65-F5344CB8AC3E}">
        <p14:creationId xmlns:p14="http://schemas.microsoft.com/office/powerpoint/2010/main" val="27033389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Agile methodology usage</a:t>
            </a:r>
            <a:endParaRPr lang="en-US" dirty="0"/>
          </a:p>
        </p:txBody>
      </p:sp>
      <p:pic>
        <p:nvPicPr>
          <p:cNvPr id="4" name="Content Placeholder 3" descr="http://www.versionone.com/pdf/2013-state-of-agile-survey.pdf - Windows Internet Explorer"/>
          <p:cNvPicPr>
            <a:picLocks noGrp="1" noChangeAspect="1"/>
          </p:cNvPicPr>
          <p:nvPr>
            <p:ph idx="1"/>
          </p:nvPr>
        </p:nvPicPr>
        <p:blipFill rotWithShape="1">
          <a:blip r:embed="rId3">
            <a:extLst>
              <a:ext uri="{28A0092B-C50C-407E-A947-70E740481C1C}">
                <a14:useLocalDpi xmlns:a14="http://schemas.microsoft.com/office/drawing/2010/main" val="0"/>
              </a:ext>
            </a:extLst>
          </a:blip>
          <a:srcRect l="14250" t="23517" r="28060"/>
          <a:stretch/>
        </p:blipFill>
        <p:spPr>
          <a:xfrm>
            <a:off x="1371600" y="1676400"/>
            <a:ext cx="6096000" cy="4615487"/>
          </a:xfrm>
        </p:spPr>
      </p:pic>
      <p:pic>
        <p:nvPicPr>
          <p:cNvPr id="1026"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1630" t="-2839" r="-1630" b="2839"/>
          <a:stretch/>
        </p:blipFill>
        <p:spPr bwMode="auto">
          <a:xfrm>
            <a:off x="3046287" y="-17733819"/>
            <a:ext cx="10972800" cy="141902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188701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The Sprint/Scrum Process</a:t>
            </a:r>
          </a:p>
        </p:txBody>
      </p:sp>
      <p:pic>
        <p:nvPicPr>
          <p:cNvPr id="31746" name="Picture 2" descr="http://www.mountaingoatsoftware.com/system/hidden_asset/file/17/ScrumLargeLabelled.png"/>
          <p:cNvPicPr>
            <a:picLocks noChangeAspect="1" noChangeArrowheads="1"/>
          </p:cNvPicPr>
          <p:nvPr/>
        </p:nvPicPr>
        <p:blipFill>
          <a:blip r:embed="rId3" cstate="print"/>
          <a:srcRect/>
          <a:stretch>
            <a:fillRect/>
          </a:stretch>
        </p:blipFill>
        <p:spPr bwMode="auto">
          <a:xfrm>
            <a:off x="304800" y="1828800"/>
            <a:ext cx="8533578" cy="3962400"/>
          </a:xfrm>
          <a:prstGeom prst="rect">
            <a:avLst/>
          </a:prstGeom>
          <a:noFill/>
        </p:spPr>
      </p:pic>
    </p:spTree>
    <p:extLst>
      <p:ext uri="{BB962C8B-B14F-4D97-AF65-F5344CB8AC3E}">
        <p14:creationId xmlns:p14="http://schemas.microsoft.com/office/powerpoint/2010/main" val="6253489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CA" dirty="0"/>
              <a:t>Scrum is a 15 minute daily meeting where each person on the team says:</a:t>
            </a:r>
          </a:p>
          <a:p>
            <a:pPr lvl="1"/>
            <a:r>
              <a:rPr lang="en-CA" dirty="0"/>
              <a:t>What they’ve done, </a:t>
            </a:r>
          </a:p>
          <a:p>
            <a:pPr lvl="1"/>
            <a:r>
              <a:rPr lang="en-CA" dirty="0"/>
              <a:t>What they’re going to do,</a:t>
            </a:r>
          </a:p>
          <a:p>
            <a:pPr lvl="1"/>
            <a:r>
              <a:rPr lang="en-CA" dirty="0"/>
              <a:t>Any problems/coordination/help they need</a:t>
            </a:r>
          </a:p>
          <a:p>
            <a:endParaRPr lang="en-CA" dirty="0"/>
          </a:p>
        </p:txBody>
      </p:sp>
      <p:sp>
        <p:nvSpPr>
          <p:cNvPr id="2" name="Title 1"/>
          <p:cNvSpPr>
            <a:spLocks noGrp="1"/>
          </p:cNvSpPr>
          <p:nvPr>
            <p:ph type="title"/>
          </p:nvPr>
        </p:nvSpPr>
        <p:spPr/>
        <p:txBody>
          <a:bodyPr/>
          <a:lstStyle/>
          <a:p>
            <a:r>
              <a:rPr lang="en-CA" dirty="0"/>
              <a:t>Scrums</a:t>
            </a:r>
          </a:p>
        </p:txBody>
      </p:sp>
    </p:spTree>
    <p:extLst>
      <p:ext uri="{BB962C8B-B14F-4D97-AF65-F5344CB8AC3E}">
        <p14:creationId xmlns:p14="http://schemas.microsoft.com/office/powerpoint/2010/main" val="29583558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92500"/>
          </a:bodyPr>
          <a:lstStyle/>
          <a:p>
            <a:r>
              <a:rPr lang="en-US" dirty="0"/>
              <a:t>Scrum projects work as a series of sprints</a:t>
            </a:r>
          </a:p>
          <a:p>
            <a:r>
              <a:rPr lang="en-US" dirty="0"/>
              <a:t>A sprint lasts no more than 30 days</a:t>
            </a:r>
          </a:p>
          <a:p>
            <a:r>
              <a:rPr lang="en-US" dirty="0"/>
              <a:t>Every sprint has a specific goal </a:t>
            </a:r>
          </a:p>
          <a:p>
            <a:r>
              <a:rPr lang="en-US" dirty="0"/>
              <a:t>An executable demonstrating the goal will be completed by the team during the sprint</a:t>
            </a:r>
          </a:p>
          <a:p>
            <a:r>
              <a:rPr lang="en-US" dirty="0"/>
              <a:t>The sprint team has final say in estimating and determining what they can accomplish during the sprint</a:t>
            </a:r>
          </a:p>
        </p:txBody>
      </p:sp>
      <p:sp>
        <p:nvSpPr>
          <p:cNvPr id="2" name="Title 1"/>
          <p:cNvSpPr>
            <a:spLocks noGrp="1"/>
          </p:cNvSpPr>
          <p:nvPr>
            <p:ph type="title"/>
          </p:nvPr>
        </p:nvSpPr>
        <p:spPr/>
        <p:txBody>
          <a:bodyPr/>
          <a:lstStyle/>
          <a:p>
            <a:r>
              <a:rPr lang="en-CA" dirty="0"/>
              <a:t>Sprint</a:t>
            </a:r>
          </a:p>
        </p:txBody>
      </p:sp>
    </p:spTree>
    <p:extLst>
      <p:ext uri="{BB962C8B-B14F-4D97-AF65-F5344CB8AC3E}">
        <p14:creationId xmlns:p14="http://schemas.microsoft.com/office/powerpoint/2010/main" val="24687918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Agile Fixes the Iron Triangle</a:t>
            </a:r>
            <a:endParaRPr lang="en-US" dirty="0"/>
          </a:p>
        </p:txBody>
      </p:sp>
      <p:pic>
        <p:nvPicPr>
          <p:cNvPr id="3" name="Picture 2" descr="http://www.scaledagile.com/ceoneill/sa_process/scaled_agile/guidances/concepts/resources/Iron%2 - Windows Internet Explorer"/>
          <p:cNvPicPr>
            <a:picLocks noChangeAspect="1"/>
          </p:cNvPicPr>
          <p:nvPr/>
        </p:nvPicPr>
        <p:blipFill rotWithShape="1">
          <a:blip r:embed="rId3">
            <a:extLst>
              <a:ext uri="{28A0092B-C50C-407E-A947-70E740481C1C}">
                <a14:useLocalDpi xmlns:a14="http://schemas.microsoft.com/office/drawing/2010/main" val="0"/>
              </a:ext>
            </a:extLst>
          </a:blip>
          <a:srcRect l="1819" t="11928" r="25758" b="40051"/>
          <a:stretch/>
        </p:blipFill>
        <p:spPr>
          <a:xfrm>
            <a:off x="304800" y="2438400"/>
            <a:ext cx="8470177" cy="3207326"/>
          </a:xfrm>
          <a:prstGeom prst="rect">
            <a:avLst/>
          </a:prstGeom>
        </p:spPr>
      </p:pic>
    </p:spTree>
    <p:extLst>
      <p:ext uri="{BB962C8B-B14F-4D97-AF65-F5344CB8AC3E}">
        <p14:creationId xmlns:p14="http://schemas.microsoft.com/office/powerpoint/2010/main" val="16569639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custDataLst>
              <p:tags r:id="rId1"/>
            </p:custDataLst>
          </p:nvPr>
        </p:nvSpPr>
        <p:spPr/>
        <p:txBody>
          <a:bodyPr>
            <a:normAutofit/>
          </a:bodyPr>
          <a:lstStyle/>
          <a:p>
            <a:r>
              <a:rPr lang="en-US" sz="3600"/>
              <a:t>Selecting the Appropriate Methodology</a:t>
            </a:r>
          </a:p>
        </p:txBody>
      </p:sp>
      <p:sp>
        <p:nvSpPr>
          <p:cNvPr id="137219" name="Rectangle 3" descr="Rectangle: Click to edit Master text styles&#10;Second level&#10;Third level&#10;Fourth level&#10;Fifth level"/>
          <p:cNvSpPr>
            <a:spLocks noGrp="1" noChangeArrowheads="1"/>
          </p:cNvSpPr>
          <p:nvPr>
            <p:ph idx="1"/>
            <p:custDataLst>
              <p:tags r:id="rId2"/>
            </p:custDataLst>
          </p:nvPr>
        </p:nvSpPr>
        <p:spPr/>
        <p:txBody>
          <a:bodyPr/>
          <a:lstStyle/>
          <a:p>
            <a:r>
              <a:rPr lang="en-US" sz="3200" dirty="0"/>
              <a:t>Clarity of User Requirements</a:t>
            </a:r>
          </a:p>
          <a:p>
            <a:r>
              <a:rPr lang="en-US" sz="3200" dirty="0"/>
              <a:t>Familiarity with Technology</a:t>
            </a:r>
          </a:p>
          <a:p>
            <a:r>
              <a:rPr lang="en-US" sz="3200" dirty="0"/>
              <a:t>System Complexity</a:t>
            </a:r>
          </a:p>
          <a:p>
            <a:r>
              <a:rPr lang="en-US" sz="3200" dirty="0"/>
              <a:t>System Reliability</a:t>
            </a:r>
          </a:p>
          <a:p>
            <a:r>
              <a:rPr lang="en-US" sz="3200" dirty="0"/>
              <a:t>Short Time Schedules</a:t>
            </a:r>
          </a:p>
          <a:p>
            <a:r>
              <a:rPr lang="en-US" sz="3200" dirty="0"/>
              <a:t>Schedule Visibility</a:t>
            </a:r>
          </a:p>
          <a:p>
            <a:endParaRPr lang="en-US" sz="32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lstStyle/>
          <a:p>
            <a:r>
              <a:rPr lang="en-US" sz="4400" dirty="0"/>
              <a:t>Selecting the Right Methodology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965812159"/>
              </p:ext>
            </p:extLst>
          </p:nvPr>
        </p:nvGraphicFramePr>
        <p:xfrm>
          <a:off x="762000" y="1600200"/>
          <a:ext cx="7543802" cy="4480560"/>
        </p:xfrm>
        <a:graphic>
          <a:graphicData uri="http://schemas.openxmlformats.org/drawingml/2006/table">
            <a:tbl>
              <a:tblPr firstRow="1" bandRow="1">
                <a:tableStyleId>{5C22544A-7EE6-4342-B048-85BDC9FD1C3A}</a:tableStyleId>
              </a:tblPr>
              <a:tblGrid>
                <a:gridCol w="1493044">
                  <a:extLst>
                    <a:ext uri="{9D8B030D-6E8A-4147-A177-3AD203B41FA5}">
                      <a16:colId xmlns:a16="http://schemas.microsoft.com/office/drawing/2014/main" val="20000"/>
                    </a:ext>
                  </a:extLst>
                </a:gridCol>
                <a:gridCol w="942975">
                  <a:extLst>
                    <a:ext uri="{9D8B030D-6E8A-4147-A177-3AD203B41FA5}">
                      <a16:colId xmlns:a16="http://schemas.microsoft.com/office/drawing/2014/main" val="20001"/>
                    </a:ext>
                  </a:extLst>
                </a:gridCol>
                <a:gridCol w="785813">
                  <a:extLst>
                    <a:ext uri="{9D8B030D-6E8A-4147-A177-3AD203B41FA5}">
                      <a16:colId xmlns:a16="http://schemas.microsoft.com/office/drawing/2014/main" val="20002"/>
                    </a:ext>
                  </a:extLst>
                </a:gridCol>
                <a:gridCol w="969170">
                  <a:extLst>
                    <a:ext uri="{9D8B030D-6E8A-4147-A177-3AD203B41FA5}">
                      <a16:colId xmlns:a16="http://schemas.microsoft.com/office/drawing/2014/main" val="20003"/>
                    </a:ext>
                  </a:extLst>
                </a:gridCol>
                <a:gridCol w="1066800">
                  <a:extLst>
                    <a:ext uri="{9D8B030D-6E8A-4147-A177-3AD203B41FA5}">
                      <a16:colId xmlns:a16="http://schemas.microsoft.com/office/drawing/2014/main" val="20004"/>
                    </a:ext>
                  </a:extLst>
                </a:gridCol>
                <a:gridCol w="1066800">
                  <a:extLst>
                    <a:ext uri="{9D8B030D-6E8A-4147-A177-3AD203B41FA5}">
                      <a16:colId xmlns:a16="http://schemas.microsoft.com/office/drawing/2014/main" val="20005"/>
                    </a:ext>
                  </a:extLst>
                </a:gridCol>
                <a:gridCol w="1219200">
                  <a:extLst>
                    <a:ext uri="{9D8B030D-6E8A-4147-A177-3AD203B41FA5}">
                      <a16:colId xmlns:a16="http://schemas.microsoft.com/office/drawing/2014/main" val="20006"/>
                    </a:ext>
                  </a:extLst>
                </a:gridCol>
              </a:tblGrid>
              <a:tr h="370840">
                <a:tc>
                  <a:txBody>
                    <a:bodyPr/>
                    <a:lstStyle/>
                    <a:p>
                      <a:r>
                        <a:rPr lang="en-US" sz="1800" dirty="0"/>
                        <a:t>Usefulness</a:t>
                      </a:r>
                      <a:r>
                        <a:rPr lang="en-US" sz="1800" baseline="0" dirty="0"/>
                        <a:t> for</a:t>
                      </a:r>
                      <a:endParaRPr lang="en-US" sz="1800" dirty="0"/>
                    </a:p>
                  </a:txBody>
                  <a:tcPr/>
                </a:tc>
                <a:tc>
                  <a:txBody>
                    <a:bodyPr/>
                    <a:lstStyle/>
                    <a:p>
                      <a:r>
                        <a:rPr lang="en-US" sz="1400" dirty="0"/>
                        <a:t>Waterfall</a:t>
                      </a:r>
                    </a:p>
                  </a:txBody>
                  <a:tcPr/>
                </a:tc>
                <a:tc>
                  <a:txBody>
                    <a:bodyPr/>
                    <a:lstStyle/>
                    <a:p>
                      <a:r>
                        <a:rPr lang="en-US" sz="1400" dirty="0"/>
                        <a:t>Parallel</a:t>
                      </a:r>
                    </a:p>
                  </a:txBody>
                  <a:tcPr/>
                </a:tc>
                <a:tc>
                  <a:txBody>
                    <a:bodyPr/>
                    <a:lstStyle/>
                    <a:p>
                      <a:r>
                        <a:rPr lang="en-US" sz="1400" dirty="0"/>
                        <a:t>Phased</a:t>
                      </a:r>
                    </a:p>
                  </a:txBody>
                  <a:tcPr/>
                </a:tc>
                <a:tc>
                  <a:txBody>
                    <a:bodyPr/>
                    <a:lstStyle/>
                    <a:p>
                      <a:r>
                        <a:rPr lang="en-US" sz="1400" dirty="0"/>
                        <a:t>Prototyping</a:t>
                      </a:r>
                    </a:p>
                  </a:txBody>
                  <a:tcPr/>
                </a:tc>
                <a:tc>
                  <a:txBody>
                    <a:bodyPr/>
                    <a:lstStyle/>
                    <a:p>
                      <a:r>
                        <a:rPr lang="en-US" sz="1400" dirty="0"/>
                        <a:t>Throwaway Prototyping</a:t>
                      </a:r>
                    </a:p>
                  </a:txBody>
                  <a:tcPr/>
                </a:tc>
                <a:tc>
                  <a:txBody>
                    <a:bodyPr/>
                    <a:lstStyle/>
                    <a:p>
                      <a:r>
                        <a:rPr lang="en-US" sz="1400" dirty="0"/>
                        <a:t>Agile</a:t>
                      </a:r>
                    </a:p>
                  </a:txBody>
                  <a:tcPr/>
                </a:tc>
                <a:extLst>
                  <a:ext uri="{0D108BD9-81ED-4DB2-BD59-A6C34878D82A}">
                    <a16:rowId xmlns:a16="http://schemas.microsoft.com/office/drawing/2014/main" val="10000"/>
                  </a:ext>
                </a:extLst>
              </a:tr>
              <a:tr h="370840">
                <a:tc>
                  <a:txBody>
                    <a:bodyPr/>
                    <a:lstStyle/>
                    <a:p>
                      <a:r>
                        <a:rPr lang="en-US" dirty="0"/>
                        <a:t>Unclear user requirements</a:t>
                      </a:r>
                    </a:p>
                  </a:txBody>
                  <a:tcPr/>
                </a:tc>
                <a:tc>
                  <a:txBody>
                    <a:bodyPr/>
                    <a:lstStyle/>
                    <a:p>
                      <a:r>
                        <a:rPr lang="en-US" sz="1600" dirty="0">
                          <a:solidFill>
                            <a:srgbClr val="C00000"/>
                          </a:solidFill>
                        </a:rPr>
                        <a:t>Poor</a:t>
                      </a:r>
                    </a:p>
                  </a:txBody>
                  <a:tcPr/>
                </a:tc>
                <a:tc>
                  <a:txBody>
                    <a:bodyPr/>
                    <a:lstStyle/>
                    <a:p>
                      <a:r>
                        <a:rPr lang="en-US" sz="1600" dirty="0">
                          <a:solidFill>
                            <a:srgbClr val="C00000"/>
                          </a:solidFill>
                        </a:rPr>
                        <a:t>Poor</a:t>
                      </a:r>
                    </a:p>
                  </a:txBody>
                  <a:tcPr/>
                </a:tc>
                <a:tc>
                  <a:txBody>
                    <a:bodyPr/>
                    <a:lstStyle/>
                    <a:p>
                      <a:r>
                        <a:rPr lang="en-US" sz="1600" dirty="0"/>
                        <a:t>Good</a:t>
                      </a:r>
                    </a:p>
                  </a:txBody>
                  <a:tcPr/>
                </a:tc>
                <a:tc>
                  <a:txBody>
                    <a:bodyPr/>
                    <a:lstStyle/>
                    <a:p>
                      <a:r>
                        <a:rPr lang="en-US" sz="1600" dirty="0">
                          <a:solidFill>
                            <a:srgbClr val="008A3E"/>
                          </a:solidFill>
                        </a:rPr>
                        <a:t>Excellent</a:t>
                      </a:r>
                    </a:p>
                  </a:txBody>
                  <a:tcPr/>
                </a:tc>
                <a:tc>
                  <a:txBody>
                    <a:bodyPr/>
                    <a:lstStyle/>
                    <a:p>
                      <a:r>
                        <a:rPr lang="en-US" sz="1600" dirty="0">
                          <a:solidFill>
                            <a:srgbClr val="008A3E"/>
                          </a:solidFill>
                        </a:rPr>
                        <a:t>Excellent</a:t>
                      </a:r>
                    </a:p>
                  </a:txBody>
                  <a:tcPr/>
                </a:tc>
                <a:tc>
                  <a:txBody>
                    <a:bodyPr/>
                    <a:lstStyle/>
                    <a:p>
                      <a:r>
                        <a:rPr lang="en-US" sz="1600" dirty="0">
                          <a:solidFill>
                            <a:srgbClr val="008A3E"/>
                          </a:solidFill>
                        </a:rPr>
                        <a:t>Excellent</a:t>
                      </a:r>
                    </a:p>
                  </a:txBody>
                  <a:tcPr/>
                </a:tc>
                <a:extLst>
                  <a:ext uri="{0D108BD9-81ED-4DB2-BD59-A6C34878D82A}">
                    <a16:rowId xmlns:a16="http://schemas.microsoft.com/office/drawing/2014/main" val="10001"/>
                  </a:ext>
                </a:extLst>
              </a:tr>
              <a:tr h="370840">
                <a:tc>
                  <a:txBody>
                    <a:bodyPr/>
                    <a:lstStyle/>
                    <a:p>
                      <a:r>
                        <a:rPr lang="en-US" dirty="0"/>
                        <a:t>Unfamiliar technology</a:t>
                      </a:r>
                    </a:p>
                  </a:txBody>
                  <a:tcPr/>
                </a:tc>
                <a:tc>
                  <a:txBody>
                    <a:bodyPr/>
                    <a:lstStyle/>
                    <a:p>
                      <a:r>
                        <a:rPr lang="en-US" sz="1600" dirty="0">
                          <a:solidFill>
                            <a:srgbClr val="C00000"/>
                          </a:solidFill>
                        </a:rPr>
                        <a:t>Poor</a:t>
                      </a:r>
                    </a:p>
                  </a:txBody>
                  <a:tcPr/>
                </a:tc>
                <a:tc>
                  <a:txBody>
                    <a:bodyPr/>
                    <a:lstStyle/>
                    <a:p>
                      <a:r>
                        <a:rPr lang="en-US" sz="1600" dirty="0">
                          <a:solidFill>
                            <a:srgbClr val="C00000"/>
                          </a:solidFill>
                        </a:rPr>
                        <a:t>Poor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tc>
                  <a:txBody>
                    <a:bodyPr/>
                    <a:lstStyle/>
                    <a:p>
                      <a:r>
                        <a:rPr lang="en-US" sz="1600" dirty="0">
                          <a:solidFill>
                            <a:srgbClr val="C00000"/>
                          </a:solidFill>
                        </a:rPr>
                        <a:t>Poor</a:t>
                      </a:r>
                    </a:p>
                  </a:txBody>
                  <a:tcPr/>
                </a:tc>
                <a:tc>
                  <a:txBody>
                    <a:bodyPr/>
                    <a:lstStyle/>
                    <a:p>
                      <a:r>
                        <a:rPr lang="en-US" sz="1600" dirty="0">
                          <a:solidFill>
                            <a:srgbClr val="008A3E"/>
                          </a:solidFill>
                        </a:rPr>
                        <a:t>Excellent</a:t>
                      </a:r>
                    </a:p>
                  </a:txBody>
                  <a:tcPr/>
                </a:tc>
                <a:tc>
                  <a:txBody>
                    <a:bodyPr/>
                    <a:lstStyle/>
                    <a:p>
                      <a:r>
                        <a:rPr lang="en-US" sz="1600" dirty="0">
                          <a:solidFill>
                            <a:srgbClr val="00B050"/>
                          </a:solidFill>
                        </a:rPr>
                        <a:t>Excellent</a:t>
                      </a:r>
                    </a:p>
                  </a:txBody>
                  <a:tcPr/>
                </a:tc>
                <a:extLst>
                  <a:ext uri="{0D108BD9-81ED-4DB2-BD59-A6C34878D82A}">
                    <a16:rowId xmlns:a16="http://schemas.microsoft.com/office/drawing/2014/main" val="10002"/>
                  </a:ext>
                </a:extLst>
              </a:tr>
              <a:tr h="370840">
                <a:tc>
                  <a:txBody>
                    <a:bodyPr/>
                    <a:lstStyle/>
                    <a:p>
                      <a:r>
                        <a:rPr lang="en-US" dirty="0"/>
                        <a:t>Complex</a:t>
                      </a:r>
                      <a:r>
                        <a:rPr lang="en-US" baseline="0" dirty="0"/>
                        <a:t> systems</a:t>
                      </a:r>
                      <a:endParaRPr lang="en-US" dirty="0"/>
                    </a:p>
                  </a:txBody>
                  <a:tcPr/>
                </a:tc>
                <a:tc>
                  <a:txBody>
                    <a:bodyPr/>
                    <a:lstStyle/>
                    <a:p>
                      <a:r>
                        <a:rPr lang="en-US" sz="1600" dirty="0"/>
                        <a:t>Good</a:t>
                      </a:r>
                    </a:p>
                  </a:txBody>
                  <a:tcPr/>
                </a:tc>
                <a:tc>
                  <a:txBody>
                    <a:bodyPr/>
                    <a:lstStyle/>
                    <a:p>
                      <a:r>
                        <a:rPr lang="en-US" sz="1600" dirty="0"/>
                        <a:t>Good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tc>
                  <a:txBody>
                    <a:bodyPr/>
                    <a:lstStyle/>
                    <a:p>
                      <a:r>
                        <a:rPr lang="en-US" sz="1600" dirty="0">
                          <a:solidFill>
                            <a:srgbClr val="C00000"/>
                          </a:solidFill>
                        </a:rPr>
                        <a:t>Poor</a:t>
                      </a:r>
                    </a:p>
                  </a:txBody>
                  <a:tcPr/>
                </a:tc>
                <a:tc>
                  <a:txBody>
                    <a:bodyPr/>
                    <a:lstStyle/>
                    <a:p>
                      <a:r>
                        <a:rPr lang="en-US" sz="1600" dirty="0">
                          <a:solidFill>
                            <a:srgbClr val="008A3E"/>
                          </a:solidFill>
                        </a:rPr>
                        <a:t>Excellent</a:t>
                      </a:r>
                    </a:p>
                  </a:txBody>
                  <a:tcPr/>
                </a:tc>
                <a:tc>
                  <a:txBody>
                    <a:bodyPr/>
                    <a:lstStyle/>
                    <a:p>
                      <a:r>
                        <a:rPr lang="en-US" sz="1600" dirty="0">
                          <a:solidFill>
                            <a:srgbClr val="C00000"/>
                          </a:solidFill>
                        </a:rPr>
                        <a:t>Poor</a:t>
                      </a:r>
                    </a:p>
                  </a:txBody>
                  <a:tcPr/>
                </a:tc>
                <a:extLst>
                  <a:ext uri="{0D108BD9-81ED-4DB2-BD59-A6C34878D82A}">
                    <a16:rowId xmlns:a16="http://schemas.microsoft.com/office/drawing/2014/main" val="10003"/>
                  </a:ext>
                </a:extLst>
              </a:tr>
              <a:tr h="370840">
                <a:tc>
                  <a:txBody>
                    <a:bodyPr/>
                    <a:lstStyle/>
                    <a:p>
                      <a:r>
                        <a:rPr lang="en-US" dirty="0"/>
                        <a:t>Reliable</a:t>
                      </a:r>
                      <a:r>
                        <a:rPr lang="en-US" baseline="0" dirty="0"/>
                        <a:t> systems</a:t>
                      </a:r>
                      <a:endParaRPr lang="en-US" dirty="0"/>
                    </a:p>
                  </a:txBody>
                  <a:tcPr/>
                </a:tc>
                <a:tc>
                  <a:txBody>
                    <a:bodyPr/>
                    <a:lstStyle/>
                    <a:p>
                      <a:r>
                        <a:rPr lang="en-US" sz="1600" dirty="0"/>
                        <a:t>Good</a:t>
                      </a:r>
                    </a:p>
                  </a:txBody>
                  <a:tcPr/>
                </a:tc>
                <a:tc>
                  <a:txBody>
                    <a:bodyPr/>
                    <a:lstStyle/>
                    <a:p>
                      <a:r>
                        <a:rPr lang="en-US" sz="1600" dirty="0"/>
                        <a:t>Good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tc>
                  <a:txBody>
                    <a:bodyPr/>
                    <a:lstStyle/>
                    <a:p>
                      <a:r>
                        <a:rPr lang="en-US" sz="1600" dirty="0">
                          <a:solidFill>
                            <a:srgbClr val="C00000"/>
                          </a:solidFill>
                        </a:rPr>
                        <a:t>Poor</a:t>
                      </a:r>
                    </a:p>
                  </a:txBody>
                  <a:tcPr/>
                </a:tc>
                <a:tc>
                  <a:txBody>
                    <a:bodyPr/>
                    <a:lstStyle/>
                    <a:p>
                      <a:r>
                        <a:rPr lang="en-US" sz="1600" dirty="0">
                          <a:solidFill>
                            <a:srgbClr val="008A3E"/>
                          </a:solidFill>
                        </a:rPr>
                        <a:t>Excellent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extLst>
                  <a:ext uri="{0D108BD9-81ED-4DB2-BD59-A6C34878D82A}">
                    <a16:rowId xmlns:a16="http://schemas.microsoft.com/office/drawing/2014/main" val="10004"/>
                  </a:ext>
                </a:extLst>
              </a:tr>
              <a:tr h="370840">
                <a:tc>
                  <a:txBody>
                    <a:bodyPr/>
                    <a:lstStyle/>
                    <a:p>
                      <a:r>
                        <a:rPr lang="en-US" dirty="0"/>
                        <a:t>Short time schedule</a:t>
                      </a:r>
                    </a:p>
                  </a:txBody>
                  <a:tcPr/>
                </a:tc>
                <a:tc>
                  <a:txBody>
                    <a:bodyPr/>
                    <a:lstStyle/>
                    <a:p>
                      <a:r>
                        <a:rPr lang="en-US" sz="1600" dirty="0">
                          <a:solidFill>
                            <a:srgbClr val="C00000"/>
                          </a:solidFill>
                        </a:rPr>
                        <a:t>Poor</a:t>
                      </a:r>
                    </a:p>
                  </a:txBody>
                  <a:tcPr/>
                </a:tc>
                <a:tc>
                  <a:txBody>
                    <a:bodyPr/>
                    <a:lstStyle/>
                    <a:p>
                      <a:r>
                        <a:rPr lang="en-US" sz="1600" dirty="0"/>
                        <a:t>Good</a:t>
                      </a:r>
                    </a:p>
                  </a:txBody>
                  <a:tcPr/>
                </a:tc>
                <a:tc>
                  <a:txBody>
                    <a:bodyPr/>
                    <a:lstStyle/>
                    <a:p>
                      <a:r>
                        <a:rPr lang="en-US" sz="1600" dirty="0">
                          <a:solidFill>
                            <a:srgbClr val="008A3E"/>
                          </a:solidFill>
                        </a:rPr>
                        <a:t>Excellent</a:t>
                      </a:r>
                    </a:p>
                  </a:txBody>
                  <a:tcPr/>
                </a:tc>
                <a:tc>
                  <a:txBody>
                    <a:bodyPr/>
                    <a:lstStyle/>
                    <a:p>
                      <a:r>
                        <a:rPr lang="en-US" sz="1600" dirty="0">
                          <a:solidFill>
                            <a:srgbClr val="008A3E"/>
                          </a:solidFill>
                        </a:rPr>
                        <a:t>Excellent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tc>
                  <a:txBody>
                    <a:bodyPr/>
                    <a:lstStyle/>
                    <a:p>
                      <a:r>
                        <a:rPr lang="en-US" sz="1600" dirty="0">
                          <a:solidFill>
                            <a:srgbClr val="008A3E"/>
                          </a:solidFill>
                        </a:rPr>
                        <a:t>Excellent</a:t>
                      </a:r>
                    </a:p>
                  </a:txBody>
                  <a:tcPr/>
                </a:tc>
                <a:extLst>
                  <a:ext uri="{0D108BD9-81ED-4DB2-BD59-A6C34878D82A}">
                    <a16:rowId xmlns:a16="http://schemas.microsoft.com/office/drawing/2014/main" val="10005"/>
                  </a:ext>
                </a:extLst>
              </a:tr>
              <a:tr h="370840">
                <a:tc>
                  <a:txBody>
                    <a:bodyPr/>
                    <a:lstStyle/>
                    <a:p>
                      <a:r>
                        <a:rPr lang="en-US" dirty="0"/>
                        <a:t>Schedule</a:t>
                      </a:r>
                      <a:r>
                        <a:rPr lang="en-US" baseline="0" dirty="0"/>
                        <a:t> visibility</a:t>
                      </a:r>
                      <a:endParaRPr lang="en-US" dirty="0"/>
                    </a:p>
                  </a:txBody>
                  <a:tcPr/>
                </a:tc>
                <a:tc>
                  <a:txBody>
                    <a:bodyPr/>
                    <a:lstStyle/>
                    <a:p>
                      <a:r>
                        <a:rPr lang="en-US" sz="1600" dirty="0">
                          <a:solidFill>
                            <a:srgbClr val="C00000"/>
                          </a:solidFill>
                        </a:rPr>
                        <a:t>Poor</a:t>
                      </a:r>
                    </a:p>
                  </a:txBody>
                  <a:tcPr/>
                </a:tc>
                <a:tc>
                  <a:txBody>
                    <a:bodyPr/>
                    <a:lstStyle/>
                    <a:p>
                      <a:r>
                        <a:rPr lang="en-US" sz="1600" dirty="0">
                          <a:solidFill>
                            <a:srgbClr val="C00000"/>
                          </a:solidFill>
                        </a:rPr>
                        <a:t>Poor</a:t>
                      </a:r>
                    </a:p>
                  </a:txBody>
                  <a:tcPr/>
                </a:tc>
                <a:tc>
                  <a:txBody>
                    <a:bodyPr/>
                    <a:lstStyle/>
                    <a:p>
                      <a:r>
                        <a:rPr lang="en-US" sz="1600" dirty="0">
                          <a:solidFill>
                            <a:srgbClr val="008A3E"/>
                          </a:solidFill>
                        </a:rPr>
                        <a:t>Excellent</a:t>
                      </a:r>
                    </a:p>
                  </a:txBody>
                  <a:tcPr/>
                </a:tc>
                <a:tc>
                  <a:txBody>
                    <a:bodyPr/>
                    <a:lstStyle/>
                    <a:p>
                      <a:r>
                        <a:rPr lang="en-US" sz="1600" dirty="0">
                          <a:solidFill>
                            <a:srgbClr val="008A3E"/>
                          </a:solidFill>
                        </a:rPr>
                        <a:t>Excellent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600" dirty="0"/>
                        <a:t>Good</a:t>
                      </a: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4060529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What will we learn today?</a:t>
            </a:r>
          </a:p>
        </p:txBody>
      </p:sp>
      <p:sp>
        <p:nvSpPr>
          <p:cNvPr id="3" name="Content Placeholder 2"/>
          <p:cNvSpPr>
            <a:spLocks noGrp="1"/>
          </p:cNvSpPr>
          <p:nvPr>
            <p:ph idx="1"/>
          </p:nvPr>
        </p:nvSpPr>
        <p:spPr/>
        <p:txBody>
          <a:bodyPr/>
          <a:lstStyle/>
          <a:p>
            <a:r>
              <a:rPr lang="en-CA" dirty="0"/>
              <a:t>4 phases of SDLCs</a:t>
            </a:r>
          </a:p>
          <a:p>
            <a:r>
              <a:rPr lang="en-CA" dirty="0"/>
              <a:t>Deliverables</a:t>
            </a:r>
          </a:p>
          <a:p>
            <a:r>
              <a:rPr lang="en-CA" dirty="0"/>
              <a:t>Project Management</a:t>
            </a:r>
          </a:p>
          <a:p>
            <a:r>
              <a:rPr lang="en-CA" dirty="0"/>
              <a:t>SDLC Methodologies</a:t>
            </a:r>
          </a:p>
          <a:p>
            <a:pPr lvl="1"/>
            <a:r>
              <a:rPr lang="en-CA" dirty="0"/>
              <a:t>Structured – </a:t>
            </a:r>
            <a:r>
              <a:rPr lang="en-CA" dirty="0" err="1"/>
              <a:t>eg</a:t>
            </a:r>
            <a:r>
              <a:rPr lang="en-CA" dirty="0"/>
              <a:t>. Waterfall, Parallel</a:t>
            </a:r>
          </a:p>
          <a:p>
            <a:pPr lvl="1"/>
            <a:r>
              <a:rPr lang="en-CA" dirty="0"/>
              <a:t>Rapid Application Development – </a:t>
            </a:r>
            <a:r>
              <a:rPr lang="en-CA" dirty="0" err="1"/>
              <a:t>eg</a:t>
            </a:r>
            <a:r>
              <a:rPr lang="en-CA" dirty="0"/>
              <a:t>. Prototyping</a:t>
            </a:r>
          </a:p>
          <a:p>
            <a:pPr lvl="1"/>
            <a:r>
              <a:rPr lang="en-CA" dirty="0"/>
              <a:t>Agile (scrums/sprints)</a:t>
            </a:r>
          </a:p>
        </p:txBody>
      </p:sp>
    </p:spTree>
    <p:extLst>
      <p:ext uri="{BB962C8B-B14F-4D97-AF65-F5344CB8AC3E}">
        <p14:creationId xmlns:p14="http://schemas.microsoft.com/office/powerpoint/2010/main" val="16283915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Large or Complex System</a:t>
            </a:r>
          </a:p>
        </p:txBody>
      </p:sp>
      <p:sp>
        <p:nvSpPr>
          <p:cNvPr id="3" name="Content Placeholder 2"/>
          <p:cNvSpPr>
            <a:spLocks noGrp="1"/>
          </p:cNvSpPr>
          <p:nvPr>
            <p:ph idx="1"/>
          </p:nvPr>
        </p:nvSpPr>
        <p:spPr/>
        <p:txBody>
          <a:bodyPr/>
          <a:lstStyle/>
          <a:p>
            <a:r>
              <a:rPr lang="en-CA" dirty="0"/>
              <a:t>Examples?</a:t>
            </a:r>
          </a:p>
        </p:txBody>
      </p:sp>
    </p:spTree>
    <p:extLst>
      <p:ext uri="{BB962C8B-B14F-4D97-AF65-F5344CB8AC3E}">
        <p14:creationId xmlns:p14="http://schemas.microsoft.com/office/powerpoint/2010/main" val="533948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Current Large IT Failures</a:t>
            </a:r>
          </a:p>
        </p:txBody>
      </p:sp>
      <p:sp>
        <p:nvSpPr>
          <p:cNvPr id="3" name="Content Placeholder 2"/>
          <p:cNvSpPr>
            <a:spLocks noGrp="1"/>
          </p:cNvSpPr>
          <p:nvPr>
            <p:ph idx="1"/>
          </p:nvPr>
        </p:nvSpPr>
        <p:spPr/>
        <p:txBody>
          <a:bodyPr>
            <a:normAutofit fontScale="92500" lnSpcReduction="10000"/>
          </a:bodyPr>
          <a:lstStyle/>
          <a:p>
            <a:r>
              <a:rPr lang="en-CA" dirty="0"/>
              <a:t>New Public Service Payroll System – Phoenix</a:t>
            </a:r>
          </a:p>
          <a:p>
            <a:pPr lvl="1"/>
            <a:r>
              <a:rPr lang="en-CA" b="1" dirty="0"/>
              <a:t>720</a:t>
            </a:r>
            <a:r>
              <a:rPr lang="en-CA" dirty="0"/>
              <a:t> public servants — mostly new hires and students — </a:t>
            </a:r>
            <a:r>
              <a:rPr lang="en-CA" b="1" dirty="0"/>
              <a:t>have not received pay</a:t>
            </a:r>
          </a:p>
          <a:p>
            <a:pPr lvl="1"/>
            <a:r>
              <a:rPr lang="en-CA" b="1" dirty="0"/>
              <a:t>1,100 </a:t>
            </a:r>
            <a:r>
              <a:rPr lang="en-CA" dirty="0"/>
              <a:t>have not received parental, long-term disability or severance payments</a:t>
            </a:r>
          </a:p>
          <a:p>
            <a:pPr lvl="1"/>
            <a:r>
              <a:rPr lang="en-CA" dirty="0"/>
              <a:t>&gt;</a:t>
            </a:r>
            <a:r>
              <a:rPr lang="en-CA" b="1" dirty="0"/>
              <a:t> 80,000 </a:t>
            </a:r>
            <a:r>
              <a:rPr lang="en-CA" dirty="0"/>
              <a:t>employees entitled to supplementary pay for extra duties, over-time or pay adjustments have had problems.</a:t>
            </a:r>
          </a:p>
        </p:txBody>
      </p:sp>
    </p:spTree>
    <p:extLst>
      <p:ext uri="{BB962C8B-B14F-4D97-AF65-F5344CB8AC3E}">
        <p14:creationId xmlns:p14="http://schemas.microsoft.com/office/powerpoint/2010/main" val="514129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t>Recent Significant IT Failures</a:t>
            </a:r>
          </a:p>
        </p:txBody>
      </p:sp>
      <p:graphicFrame>
        <p:nvGraphicFramePr>
          <p:cNvPr id="4" name="Content Placeholder 3"/>
          <p:cNvGraphicFramePr>
            <a:graphicFrameLocks noGrp="1"/>
          </p:cNvGraphicFramePr>
          <p:nvPr>
            <p:ph idx="1"/>
          </p:nvPr>
        </p:nvGraphicFramePr>
        <p:xfrm>
          <a:off x="491067" y="1577144"/>
          <a:ext cx="8153400" cy="4332589"/>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2641600">
                  <a:extLst>
                    <a:ext uri="{9D8B030D-6E8A-4147-A177-3AD203B41FA5}">
                      <a16:colId xmlns:a16="http://schemas.microsoft.com/office/drawing/2014/main" val="20000"/>
                    </a:ext>
                  </a:extLst>
                </a:gridCol>
                <a:gridCol w="1092200">
                  <a:extLst>
                    <a:ext uri="{9D8B030D-6E8A-4147-A177-3AD203B41FA5}">
                      <a16:colId xmlns:a16="http://schemas.microsoft.com/office/drawing/2014/main" val="20001"/>
                    </a:ext>
                  </a:extLst>
                </a:gridCol>
                <a:gridCol w="4419600">
                  <a:extLst>
                    <a:ext uri="{9D8B030D-6E8A-4147-A177-3AD203B41FA5}">
                      <a16:colId xmlns:a16="http://schemas.microsoft.com/office/drawing/2014/main" val="20002"/>
                    </a:ext>
                  </a:extLst>
                </a:gridCol>
              </a:tblGrid>
              <a:tr h="355178">
                <a:tc>
                  <a:txBody>
                    <a:bodyPr/>
                    <a:lstStyle/>
                    <a:p>
                      <a:r>
                        <a:rPr lang="en-US" dirty="0"/>
                        <a:t>Company</a:t>
                      </a:r>
                    </a:p>
                  </a:txBody>
                  <a:tcPr/>
                </a:tc>
                <a:tc>
                  <a:txBody>
                    <a:bodyPr/>
                    <a:lstStyle/>
                    <a:p>
                      <a:r>
                        <a:rPr lang="en-US" dirty="0"/>
                        <a:t>Year </a:t>
                      </a:r>
                    </a:p>
                  </a:txBody>
                  <a:tcPr/>
                </a:tc>
                <a:tc>
                  <a:txBody>
                    <a:bodyPr/>
                    <a:lstStyle/>
                    <a:p>
                      <a:r>
                        <a:rPr lang="en-US" dirty="0"/>
                        <a:t>Outcome</a:t>
                      </a:r>
                    </a:p>
                  </a:txBody>
                  <a:tcPr/>
                </a:tc>
                <a:extLst>
                  <a:ext uri="{0D108BD9-81ED-4DB2-BD59-A6C34878D82A}">
                    <a16:rowId xmlns:a16="http://schemas.microsoft.com/office/drawing/2014/main" val="10000"/>
                  </a:ext>
                </a:extLst>
              </a:tr>
              <a:tr h="621562">
                <a:tc>
                  <a:txBody>
                    <a:bodyPr/>
                    <a:lstStyle/>
                    <a:p>
                      <a:r>
                        <a:rPr lang="en-US" sz="1800" kern="1200" baseline="0" dirty="0">
                          <a:solidFill>
                            <a:schemeClr val="dk1"/>
                          </a:solidFill>
                          <a:latin typeface="+mn-lt"/>
                          <a:ea typeface="+mn-ea"/>
                          <a:cs typeface="+mn-cs"/>
                        </a:rPr>
                        <a:t>Hudson Bay</a:t>
                      </a:r>
                      <a:endParaRPr lang="en-US" dirty="0"/>
                    </a:p>
                  </a:txBody>
                  <a:tcPr/>
                </a:tc>
                <a:tc>
                  <a:txBody>
                    <a:bodyPr/>
                    <a:lstStyle/>
                    <a:p>
                      <a:r>
                        <a:rPr lang="en-US" dirty="0"/>
                        <a:t>2005</a:t>
                      </a:r>
                    </a:p>
                  </a:txBody>
                  <a:tcPr/>
                </a:tc>
                <a:tc>
                  <a:txBody>
                    <a:bodyPr/>
                    <a:lstStyle/>
                    <a:p>
                      <a:r>
                        <a:rPr lang="en-US" sz="1800" kern="1200" baseline="0" dirty="0">
                          <a:solidFill>
                            <a:schemeClr val="dk1"/>
                          </a:solidFill>
                          <a:latin typeface="+mn-lt"/>
                          <a:ea typeface="+mn-ea"/>
                          <a:cs typeface="+mn-cs"/>
                        </a:rPr>
                        <a:t>Inventory system problems lead to $33.3 million loss.</a:t>
                      </a:r>
                      <a:endParaRPr lang="en-US" dirty="0"/>
                    </a:p>
                  </a:txBody>
                  <a:tcPr/>
                </a:tc>
                <a:extLst>
                  <a:ext uri="{0D108BD9-81ED-4DB2-BD59-A6C34878D82A}">
                    <a16:rowId xmlns:a16="http://schemas.microsoft.com/office/drawing/2014/main" val="10001"/>
                  </a:ext>
                </a:extLst>
              </a:tr>
              <a:tr h="621562">
                <a:tc>
                  <a:txBody>
                    <a:bodyPr/>
                    <a:lstStyle/>
                    <a:p>
                      <a:r>
                        <a:rPr lang="en-US" sz="1800" kern="1200" baseline="0" dirty="0">
                          <a:solidFill>
                            <a:schemeClr val="dk1"/>
                          </a:solidFill>
                          <a:latin typeface="+mn-lt"/>
                          <a:ea typeface="+mn-ea"/>
                          <a:cs typeface="+mn-cs"/>
                        </a:rPr>
                        <a:t>UK Inland Revenue</a:t>
                      </a:r>
                      <a:endParaRPr lang="en-US" dirty="0"/>
                    </a:p>
                  </a:txBody>
                  <a:tcPr/>
                </a:tc>
                <a:tc>
                  <a:txBody>
                    <a:bodyPr/>
                    <a:lstStyle/>
                    <a:p>
                      <a:r>
                        <a:rPr lang="en-US" dirty="0"/>
                        <a:t>2004/5</a:t>
                      </a:r>
                    </a:p>
                  </a:txBody>
                  <a:tcPr/>
                </a:tc>
                <a:tc>
                  <a:txBody>
                    <a:bodyPr/>
                    <a:lstStyle/>
                    <a:p>
                      <a:r>
                        <a:rPr lang="en-US" sz="1800" kern="1200" baseline="0" dirty="0">
                          <a:solidFill>
                            <a:schemeClr val="dk1"/>
                          </a:solidFill>
                          <a:latin typeface="+mn-lt"/>
                          <a:ea typeface="+mn-ea"/>
                          <a:cs typeface="+mn-cs"/>
                        </a:rPr>
                        <a:t>$3.45 billion tax-credit overpayment caused by software errors.</a:t>
                      </a:r>
                      <a:endParaRPr lang="en-US" dirty="0"/>
                    </a:p>
                  </a:txBody>
                  <a:tcPr/>
                </a:tc>
                <a:extLst>
                  <a:ext uri="{0D108BD9-81ED-4DB2-BD59-A6C34878D82A}">
                    <a16:rowId xmlns:a16="http://schemas.microsoft.com/office/drawing/2014/main" val="10002"/>
                  </a:ext>
                </a:extLst>
              </a:tr>
              <a:tr h="621562">
                <a:tc>
                  <a:txBody>
                    <a:bodyPr/>
                    <a:lstStyle/>
                    <a:p>
                      <a:r>
                        <a:rPr lang="en-US" sz="1800" kern="1200" baseline="0" dirty="0">
                          <a:solidFill>
                            <a:schemeClr val="dk1"/>
                          </a:solidFill>
                          <a:latin typeface="+mn-lt"/>
                          <a:ea typeface="+mn-ea"/>
                          <a:cs typeface="+mn-cs"/>
                        </a:rPr>
                        <a:t>Avis Europe PLC (UK)</a:t>
                      </a:r>
                      <a:endParaRPr lang="en-US" dirty="0"/>
                    </a:p>
                  </a:txBody>
                  <a:tcPr/>
                </a:tc>
                <a:tc>
                  <a:txBody>
                    <a:bodyPr/>
                    <a:lstStyle/>
                    <a:p>
                      <a:r>
                        <a:rPr lang="en-US" dirty="0"/>
                        <a:t>2004</a:t>
                      </a:r>
                    </a:p>
                  </a:txBody>
                  <a:tcPr/>
                </a:tc>
                <a:tc>
                  <a:txBody>
                    <a:bodyPr/>
                    <a:lstStyle/>
                    <a:p>
                      <a:r>
                        <a:rPr lang="en-US" sz="1800" kern="1200" baseline="0" dirty="0">
                          <a:solidFill>
                            <a:schemeClr val="dk1"/>
                          </a:solidFill>
                          <a:latin typeface="+mn-lt"/>
                          <a:ea typeface="+mn-ea"/>
                          <a:cs typeface="+mn-cs"/>
                        </a:rPr>
                        <a:t>Enterprise resource planning (ERP) system cancelled after $54.5 million spent.</a:t>
                      </a:r>
                      <a:endParaRPr lang="en-US" dirty="0"/>
                    </a:p>
                  </a:txBody>
                  <a:tcPr/>
                </a:tc>
                <a:extLst>
                  <a:ext uri="{0D108BD9-81ED-4DB2-BD59-A6C34878D82A}">
                    <a16:rowId xmlns:a16="http://schemas.microsoft.com/office/drawing/2014/main" val="10003"/>
                  </a:ext>
                </a:extLst>
              </a:tr>
              <a:tr h="381000">
                <a:tc>
                  <a:txBody>
                    <a:bodyPr/>
                    <a:lstStyle/>
                    <a:p>
                      <a:r>
                        <a:rPr lang="en-US" sz="1800" kern="1200" baseline="0" dirty="0">
                          <a:solidFill>
                            <a:schemeClr val="dk1"/>
                          </a:solidFill>
                          <a:latin typeface="+mn-lt"/>
                          <a:ea typeface="+mn-ea"/>
                          <a:cs typeface="+mn-cs"/>
                        </a:rPr>
                        <a:t>Ford Motor Co.</a:t>
                      </a:r>
                      <a:endParaRPr lang="en-US" dirty="0"/>
                    </a:p>
                  </a:txBody>
                  <a:tcPr/>
                </a:tc>
                <a:tc>
                  <a:txBody>
                    <a:bodyPr/>
                    <a:lstStyle/>
                    <a:p>
                      <a:r>
                        <a:rPr lang="en-US" dirty="0"/>
                        <a:t>2004</a:t>
                      </a:r>
                    </a:p>
                  </a:txBody>
                  <a:tcPr/>
                </a:tc>
                <a:tc>
                  <a:txBody>
                    <a:bodyPr/>
                    <a:lstStyle/>
                    <a:p>
                      <a:r>
                        <a:rPr lang="en-US" sz="1800" kern="1200" baseline="0" dirty="0">
                          <a:solidFill>
                            <a:schemeClr val="dk1"/>
                          </a:solidFill>
                          <a:latin typeface="+mn-lt"/>
                          <a:ea typeface="+mn-ea"/>
                          <a:cs typeface="+mn-cs"/>
                        </a:rPr>
                        <a:t>Purchasing system abandoned after deployment costing approximately $400 M</a:t>
                      </a:r>
                      <a:endParaRPr lang="en-US" dirty="0"/>
                    </a:p>
                  </a:txBody>
                  <a:tcPr/>
                </a:tc>
                <a:extLst>
                  <a:ext uri="{0D108BD9-81ED-4DB2-BD59-A6C34878D82A}">
                    <a16:rowId xmlns:a16="http://schemas.microsoft.com/office/drawing/2014/main" val="10004"/>
                  </a:ext>
                </a:extLst>
              </a:tr>
              <a:tr h="621562">
                <a:tc>
                  <a:txBody>
                    <a:bodyPr/>
                    <a:lstStyle/>
                    <a:p>
                      <a:r>
                        <a:rPr lang="en-US" sz="1800" kern="1200" baseline="0" dirty="0">
                          <a:solidFill>
                            <a:schemeClr val="dk1"/>
                          </a:solidFill>
                          <a:latin typeface="+mn-lt"/>
                          <a:ea typeface="+mn-ea"/>
                          <a:cs typeface="+mn-cs"/>
                        </a:rPr>
                        <a:t>Hewlett-Packard Co.</a:t>
                      </a:r>
                      <a:endParaRPr lang="en-US" dirty="0"/>
                    </a:p>
                  </a:txBody>
                  <a:tcPr/>
                </a:tc>
                <a:tc>
                  <a:txBody>
                    <a:bodyPr/>
                    <a:lstStyle/>
                    <a:p>
                      <a:r>
                        <a:rPr lang="en-US" dirty="0"/>
                        <a:t>2004</a:t>
                      </a:r>
                    </a:p>
                  </a:txBody>
                  <a:tcPr/>
                </a:tc>
                <a:tc>
                  <a:txBody>
                    <a:bodyPr/>
                    <a:lstStyle/>
                    <a:p>
                      <a:r>
                        <a:rPr lang="en-US" sz="1800" kern="1200" baseline="0" dirty="0">
                          <a:solidFill>
                            <a:schemeClr val="dk1"/>
                          </a:solidFill>
                          <a:latin typeface="+mn-lt"/>
                          <a:ea typeface="+mn-ea"/>
                          <a:cs typeface="+mn-cs"/>
                        </a:rPr>
                        <a:t>ERP system problems contribute to $160 million loss.</a:t>
                      </a:r>
                      <a:endParaRPr lang="en-US" dirty="0"/>
                    </a:p>
                  </a:txBody>
                  <a:tcPr/>
                </a:tc>
                <a:extLst>
                  <a:ext uri="{0D108BD9-81ED-4DB2-BD59-A6C34878D82A}">
                    <a16:rowId xmlns:a16="http://schemas.microsoft.com/office/drawing/2014/main" val="10005"/>
                  </a:ext>
                </a:extLst>
              </a:tr>
              <a:tr h="766429">
                <a:tc>
                  <a:txBody>
                    <a:bodyPr/>
                    <a:lstStyle/>
                    <a:p>
                      <a:r>
                        <a:rPr lang="en-US" sz="1800" kern="1200" baseline="0" dirty="0">
                          <a:solidFill>
                            <a:schemeClr val="dk1"/>
                          </a:solidFill>
                          <a:latin typeface="+mn-lt"/>
                          <a:ea typeface="+mn-ea"/>
                          <a:cs typeface="+mn-cs"/>
                        </a:rPr>
                        <a:t>AT&amp;T Wireless</a:t>
                      </a:r>
                      <a:endParaRPr lang="en-US" dirty="0"/>
                    </a:p>
                  </a:txBody>
                  <a:tcPr/>
                </a:tc>
                <a:tc>
                  <a:txBody>
                    <a:bodyPr/>
                    <a:lstStyle/>
                    <a:p>
                      <a:r>
                        <a:rPr lang="en-US" dirty="0"/>
                        <a:t>2004</a:t>
                      </a:r>
                    </a:p>
                  </a:txBody>
                  <a:tcPr/>
                </a:tc>
                <a:tc>
                  <a:txBody>
                    <a:bodyPr/>
                    <a:lstStyle/>
                    <a:p>
                      <a:r>
                        <a:rPr lang="en-US" sz="1800" kern="1200" baseline="0" dirty="0">
                          <a:solidFill>
                            <a:schemeClr val="dk1"/>
                          </a:solidFill>
                          <a:latin typeface="+mn-lt"/>
                          <a:ea typeface="+mn-ea"/>
                          <a:cs typeface="+mn-cs"/>
                        </a:rPr>
                        <a:t>Customer relations management  system upgrade problems lead to $100M loss</a:t>
                      </a:r>
                      <a:endParaRPr lang="en-US" dirty="0"/>
                    </a:p>
                  </a:txBody>
                  <a:tcPr/>
                </a:tc>
                <a:extLst>
                  <a:ext uri="{0D108BD9-81ED-4DB2-BD59-A6C34878D82A}">
                    <a16:rowId xmlns:a16="http://schemas.microsoft.com/office/drawing/2014/main" val="10006"/>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Why do Software Projects Fail?</a:t>
            </a:r>
          </a:p>
        </p:txBody>
      </p:sp>
      <p:sp>
        <p:nvSpPr>
          <p:cNvPr id="3" name="Content Placeholder 2"/>
          <p:cNvSpPr>
            <a:spLocks noGrp="1"/>
          </p:cNvSpPr>
          <p:nvPr>
            <p:ph idx="1"/>
          </p:nvPr>
        </p:nvSpPr>
        <p:spPr/>
        <p:txBody>
          <a:bodyPr/>
          <a:lstStyle/>
          <a:p>
            <a:r>
              <a:rPr lang="en-CA" dirty="0"/>
              <a:t>60% – 80% of project failures can be attributed directly to:</a:t>
            </a:r>
          </a:p>
          <a:p>
            <a:pPr lvl="1"/>
            <a:r>
              <a:rPr lang="en-CA" dirty="0"/>
              <a:t> poor requirements gathering</a:t>
            </a:r>
          </a:p>
          <a:p>
            <a:pPr lvl="1"/>
            <a:r>
              <a:rPr lang="en-CA" dirty="0"/>
              <a:t>Insufficient analysis</a:t>
            </a:r>
          </a:p>
          <a:p>
            <a:pPr lvl="1"/>
            <a:r>
              <a:rPr lang="en-CA" dirty="0"/>
              <a:t>poor management (Meta Group) </a:t>
            </a:r>
          </a:p>
          <a:p>
            <a:endParaRPr lang="en-CA"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1143000"/>
          </a:xfrm>
        </p:spPr>
        <p:txBody>
          <a:bodyPr>
            <a:normAutofit/>
          </a:bodyPr>
          <a:lstStyle/>
          <a:p>
            <a:r>
              <a:rPr lang="en-CA" sz="4000" dirty="0"/>
              <a:t>Main Challenges for Software Projects</a:t>
            </a:r>
            <a:endParaRPr lang="en-US" sz="4000" dirty="0"/>
          </a:p>
        </p:txBody>
      </p:sp>
      <p:sp>
        <p:nvSpPr>
          <p:cNvPr id="3" name="Content Placeholder 2"/>
          <p:cNvSpPr>
            <a:spLocks noGrp="1"/>
          </p:cNvSpPr>
          <p:nvPr>
            <p:ph idx="1"/>
          </p:nvPr>
        </p:nvSpPr>
        <p:spPr/>
        <p:txBody>
          <a:bodyPr/>
          <a:lstStyle/>
          <a:p>
            <a:pPr lvl="1"/>
            <a:r>
              <a:rPr lang="en-CA" sz="2800" dirty="0"/>
              <a:t>13% of all projects lack user input</a:t>
            </a:r>
          </a:p>
          <a:p>
            <a:pPr lvl="1"/>
            <a:r>
              <a:rPr lang="en-CA" sz="2800" dirty="0"/>
              <a:t>12% of all projects have incomplete requirements</a:t>
            </a:r>
          </a:p>
          <a:p>
            <a:pPr lvl="1"/>
            <a:r>
              <a:rPr lang="en-CA" sz="2800" dirty="0"/>
              <a:t>12% of all projects can’t deal with changing requirements </a:t>
            </a:r>
            <a:endParaRPr lang="en-US" dirty="0"/>
          </a:p>
        </p:txBody>
      </p:sp>
    </p:spTree>
    <p:extLst>
      <p:ext uri="{BB962C8B-B14F-4D97-AF65-F5344CB8AC3E}">
        <p14:creationId xmlns:p14="http://schemas.microsoft.com/office/powerpoint/2010/main" val="317127171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0.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1.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1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2.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3.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4.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5.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6.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7.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8.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ags/tag9.xml><?xml version="1.0" encoding="utf-8"?>
<p:tagLst xmlns:a="http://schemas.openxmlformats.org/drawingml/2006/main" xmlns:r="http://schemas.openxmlformats.org/officeDocument/2006/relationships" xmlns:p="http://schemas.openxmlformats.org/presentationml/2006/main">
  <p:tag name="_INSTRUCTOR VIEW19C14C36-AC8E-43BC-9DB6-C2AAF774C7DC|PANE__TAG" val="_"/>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heme1">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Office">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Theme1" id="{96E3E910-4207-494F-83A3-E8FD51BEBB90}" vid="{53274191-D7C5-466F-ACFB-075BB46D8D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Theme1</Template>
  <TotalTime>3122</TotalTime>
  <Words>1793</Words>
  <Application>Microsoft Office PowerPoint</Application>
  <PresentationFormat>On-screen Show (4:3)</PresentationFormat>
  <Paragraphs>434</Paragraphs>
  <Slides>39</Slides>
  <Notes>39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39</vt:i4>
      </vt:variant>
    </vt:vector>
  </HeadingPairs>
  <TitlesOfParts>
    <vt:vector size="44" baseType="lpstr">
      <vt:lpstr>Arial</vt:lpstr>
      <vt:lpstr>Calibri</vt:lpstr>
      <vt:lpstr>Cambria</vt:lpstr>
      <vt:lpstr>Wingdings</vt:lpstr>
      <vt:lpstr>Theme1</vt:lpstr>
      <vt:lpstr>System Development Life Cycle: A Brief Introduction</vt:lpstr>
      <vt:lpstr>Pop Quiz</vt:lpstr>
      <vt:lpstr>Food for thought</vt:lpstr>
      <vt:lpstr>What will we learn today?</vt:lpstr>
      <vt:lpstr>Large or Complex System</vt:lpstr>
      <vt:lpstr>Current Large IT Failures</vt:lpstr>
      <vt:lpstr>Recent Significant IT Failures</vt:lpstr>
      <vt:lpstr>Why do Software Projects Fail?</vt:lpstr>
      <vt:lpstr>Main Challenges for Software Projects</vt:lpstr>
      <vt:lpstr>Systems Development Life Cycle</vt:lpstr>
      <vt:lpstr>SDLC: Planning- Why</vt:lpstr>
      <vt:lpstr>SDLC: Analysis- What</vt:lpstr>
      <vt:lpstr>SDLC: Design- How</vt:lpstr>
      <vt:lpstr>SDLC: Implementation- Do</vt:lpstr>
      <vt:lpstr>Characteristics of SDLCs</vt:lpstr>
      <vt:lpstr>What is a deliverable?</vt:lpstr>
      <vt:lpstr>Processes and Deliverables</vt:lpstr>
      <vt:lpstr>Project Management Triangle</vt:lpstr>
      <vt:lpstr>What Is a Methodology?</vt:lpstr>
      <vt:lpstr>Well known Methodologies</vt:lpstr>
      <vt:lpstr>Categories of Methodologies</vt:lpstr>
      <vt:lpstr>Structured Development</vt:lpstr>
      <vt:lpstr>Structured Development: Waterfall</vt:lpstr>
      <vt:lpstr>The IRON Triangle</vt:lpstr>
      <vt:lpstr>Structured Development: Parallel</vt:lpstr>
      <vt:lpstr>RAD Categories Rapid application development </vt:lpstr>
      <vt:lpstr>How Prototyping Works</vt:lpstr>
      <vt:lpstr>Throwaway Prototyping</vt:lpstr>
      <vt:lpstr>Agile Development</vt:lpstr>
      <vt:lpstr>Agile Development</vt:lpstr>
      <vt:lpstr>Agile Emphasizes...</vt:lpstr>
      <vt:lpstr>Agile Development</vt:lpstr>
      <vt:lpstr>Agile methodology usage</vt:lpstr>
      <vt:lpstr>The Sprint/Scrum Process</vt:lpstr>
      <vt:lpstr>Scrums</vt:lpstr>
      <vt:lpstr>Sprint</vt:lpstr>
      <vt:lpstr>Agile Fixes the Iron Triangle</vt:lpstr>
      <vt:lpstr>Selecting the Appropriate Methodology</vt:lpstr>
      <vt:lpstr>Selecting the Right Methodology</vt:lpstr>
    </vt:vector>
  </TitlesOfParts>
  <Company>Up In The Air Enterprises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Allan McDonald</dc:creator>
  <cp:lastModifiedBy>Philip Dumaresq</cp:lastModifiedBy>
  <cp:revision>72</cp:revision>
  <cp:lastPrinted>2016-08-25T13:36:46Z</cp:lastPrinted>
  <dcterms:created xsi:type="dcterms:W3CDTF">2007-08-16T02:01:34Z</dcterms:created>
  <dcterms:modified xsi:type="dcterms:W3CDTF">2016-08-26T16:31:46Z</dcterms:modified>
</cp:coreProperties>
</file>

<file path=docProps/thumbnail.jpeg>
</file>